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7"/>
  </p:notesMasterIdLst>
  <p:handoutMasterIdLst>
    <p:handoutMasterId r:id="rId28"/>
  </p:handoutMasterIdLst>
  <p:sldIdLst>
    <p:sldId id="370" r:id="rId2"/>
    <p:sldId id="391" r:id="rId3"/>
    <p:sldId id="403" r:id="rId4"/>
    <p:sldId id="398" r:id="rId5"/>
    <p:sldId id="399" r:id="rId6"/>
    <p:sldId id="400" r:id="rId7"/>
    <p:sldId id="401" r:id="rId8"/>
    <p:sldId id="402" r:id="rId9"/>
    <p:sldId id="397" r:id="rId10"/>
    <p:sldId id="372" r:id="rId11"/>
    <p:sldId id="390" r:id="rId12"/>
    <p:sldId id="375" r:id="rId13"/>
    <p:sldId id="376" r:id="rId14"/>
    <p:sldId id="377" r:id="rId15"/>
    <p:sldId id="379" r:id="rId16"/>
    <p:sldId id="380" r:id="rId17"/>
    <p:sldId id="381" r:id="rId18"/>
    <p:sldId id="382" r:id="rId19"/>
    <p:sldId id="383" r:id="rId20"/>
    <p:sldId id="384" r:id="rId21"/>
    <p:sldId id="385" r:id="rId22"/>
    <p:sldId id="386" r:id="rId23"/>
    <p:sldId id="387" r:id="rId24"/>
    <p:sldId id="388" r:id="rId25"/>
    <p:sldId id="389" r:id="rId26"/>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83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95217" y="0"/>
            <a:ext cx="3056414" cy="465455"/>
          </a:xfrm>
          <a:prstGeom prst="rect">
            <a:avLst/>
          </a:prstGeom>
        </p:spPr>
        <p:txBody>
          <a:bodyPr vert="horz" lIns="91440" tIns="45720" rIns="91440" bIns="45720" rtlCol="0"/>
          <a:lstStyle>
            <a:lvl1pPr algn="r">
              <a:defRPr sz="1200"/>
            </a:lvl1pPr>
          </a:lstStyle>
          <a:p>
            <a:fld id="{D148A421-1D17-42FD-93EA-12774A221A67}" type="datetimeFigureOut">
              <a:rPr lang="en-US" smtClean="0"/>
              <a:pPr/>
              <a:t>12/2/2016</a:t>
            </a:fld>
            <a:endParaRPr lang="en-US"/>
          </a:p>
        </p:txBody>
      </p:sp>
      <p:sp>
        <p:nvSpPr>
          <p:cNvPr id="4" name="Footer Placeholder 3"/>
          <p:cNvSpPr>
            <a:spLocks noGrp="1"/>
          </p:cNvSpPr>
          <p:nvPr>
            <p:ph type="ftr" sz="quarter" idx="2"/>
          </p:nvPr>
        </p:nvSpPr>
        <p:spPr>
          <a:xfrm>
            <a:off x="0" y="8842029"/>
            <a:ext cx="3056414" cy="46545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95217" y="8842029"/>
            <a:ext cx="3056414" cy="465455"/>
          </a:xfrm>
          <a:prstGeom prst="rect">
            <a:avLst/>
          </a:prstGeom>
        </p:spPr>
        <p:txBody>
          <a:bodyPr vert="horz" lIns="91440" tIns="45720" rIns="91440" bIns="45720" rtlCol="0" anchor="b"/>
          <a:lstStyle>
            <a:lvl1pPr algn="r">
              <a:defRPr sz="1200"/>
            </a:lvl1pPr>
          </a:lstStyle>
          <a:p>
            <a:fld id="{4B62D9EB-2183-4886-97F8-AAD73906A598}" type="slidenum">
              <a:rPr lang="en-US" smtClean="0"/>
              <a:pPr/>
              <a:t>‹#›</a:t>
            </a:fld>
            <a:endParaRPr lang="en-US"/>
          </a:p>
        </p:txBody>
      </p:sp>
    </p:spTree>
    <p:extLst>
      <p:ext uri="{BB962C8B-B14F-4D97-AF65-F5344CB8AC3E}">
        <p14:creationId xmlns:p14="http://schemas.microsoft.com/office/powerpoint/2010/main" val="6367957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95217" y="0"/>
            <a:ext cx="3056414" cy="465455"/>
          </a:xfrm>
          <a:prstGeom prst="rect">
            <a:avLst/>
          </a:prstGeom>
        </p:spPr>
        <p:txBody>
          <a:bodyPr vert="horz" lIns="91440" tIns="45720" rIns="91440" bIns="45720" rtlCol="0"/>
          <a:lstStyle>
            <a:lvl1pPr algn="r">
              <a:defRPr sz="1200"/>
            </a:lvl1pPr>
          </a:lstStyle>
          <a:p>
            <a:fld id="{5439E4BF-261F-4274-A19B-B34D7F78F1D9}" type="datetimeFigureOut">
              <a:rPr lang="en-US" smtClean="0"/>
              <a:pPr/>
              <a:t>12/2/2016</a:t>
            </a:fld>
            <a:endParaRPr lang="en-US"/>
          </a:p>
        </p:txBody>
      </p:sp>
      <p:sp>
        <p:nvSpPr>
          <p:cNvPr id="4" name="Slide Image Placeholder 3"/>
          <p:cNvSpPr>
            <a:spLocks noGrp="1" noRot="1" noChangeAspect="1"/>
          </p:cNvSpPr>
          <p:nvPr>
            <p:ph type="sldImg" idx="2"/>
          </p:nvPr>
        </p:nvSpPr>
        <p:spPr>
          <a:xfrm>
            <a:off x="1198563" y="698500"/>
            <a:ext cx="4656137" cy="349091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5327" y="4421822"/>
            <a:ext cx="5642610" cy="418909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56414" cy="46545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95217" y="8842029"/>
            <a:ext cx="3056414" cy="465455"/>
          </a:xfrm>
          <a:prstGeom prst="rect">
            <a:avLst/>
          </a:prstGeom>
        </p:spPr>
        <p:txBody>
          <a:bodyPr vert="horz" lIns="91440" tIns="45720" rIns="91440" bIns="45720" rtlCol="0" anchor="b"/>
          <a:lstStyle>
            <a:lvl1pPr algn="r">
              <a:defRPr sz="1200"/>
            </a:lvl1pPr>
          </a:lstStyle>
          <a:p>
            <a:fld id="{76D4F4A3-CFCD-4801-90E2-AC8076B5C5F5}" type="slidenum">
              <a:rPr lang="en-US" smtClean="0"/>
              <a:pPr/>
              <a:t>‹#›</a:t>
            </a:fld>
            <a:endParaRPr lang="en-US"/>
          </a:p>
        </p:txBody>
      </p:sp>
    </p:spTree>
    <p:extLst>
      <p:ext uri="{BB962C8B-B14F-4D97-AF65-F5344CB8AC3E}">
        <p14:creationId xmlns:p14="http://schemas.microsoft.com/office/powerpoint/2010/main" val="32105972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06503CF-1C63-4A37-A4B3-763AB15F058D}" type="datetimeFigureOut">
              <a:rPr lang="en-US" smtClean="0"/>
              <a:pPr/>
              <a:t>12/2/2016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8330C7-4CB9-4A4E-9F85-1D67640BE11E}"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6503CF-1C63-4A37-A4B3-763AB15F058D}" type="datetimeFigureOut">
              <a:rPr lang="en-US" smtClean="0"/>
              <a:pPr/>
              <a:t>12/2/2016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8330C7-4CB9-4A4E-9F85-1D67640BE11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6503CF-1C63-4A37-A4B3-763AB15F058D}" type="datetimeFigureOut">
              <a:rPr lang="en-US" smtClean="0"/>
              <a:pPr/>
              <a:t>12/2/2016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8330C7-4CB9-4A4E-9F85-1D67640BE11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6503CF-1C63-4A37-A4B3-763AB15F058D}" type="datetimeFigureOut">
              <a:rPr lang="en-US" smtClean="0"/>
              <a:pPr/>
              <a:t>12/2/2016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8330C7-4CB9-4A4E-9F85-1D67640BE11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6503CF-1C63-4A37-A4B3-763AB15F058D}" type="datetimeFigureOut">
              <a:rPr lang="en-US" smtClean="0"/>
              <a:pPr/>
              <a:t>12/2/2016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8330C7-4CB9-4A4E-9F85-1D67640BE11E}"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06503CF-1C63-4A37-A4B3-763AB15F058D}" type="datetimeFigureOut">
              <a:rPr lang="en-US" smtClean="0"/>
              <a:pPr/>
              <a:t>12/2/2016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8330C7-4CB9-4A4E-9F85-1D67640BE11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06503CF-1C63-4A37-A4B3-763AB15F058D}" type="datetimeFigureOut">
              <a:rPr lang="en-US" smtClean="0"/>
              <a:pPr/>
              <a:t>12/2/2016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8330C7-4CB9-4A4E-9F85-1D67640BE11E}"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06503CF-1C63-4A37-A4B3-763AB15F058D}" type="datetimeFigureOut">
              <a:rPr lang="en-US" smtClean="0"/>
              <a:pPr/>
              <a:t>12/2/2016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8330C7-4CB9-4A4E-9F85-1D67640BE11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6503CF-1C63-4A37-A4B3-763AB15F058D}" type="datetimeFigureOut">
              <a:rPr lang="en-US" smtClean="0"/>
              <a:pPr/>
              <a:t>12/2/2016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8330C7-4CB9-4A4E-9F85-1D67640BE11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6503CF-1C63-4A37-A4B3-763AB15F058D}" type="datetimeFigureOut">
              <a:rPr lang="en-US" smtClean="0"/>
              <a:pPr/>
              <a:t>12/2/2016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8330C7-4CB9-4A4E-9F85-1D67640BE11E}"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6503CF-1C63-4A37-A4B3-763AB15F058D}" type="datetimeFigureOut">
              <a:rPr lang="en-US" smtClean="0"/>
              <a:pPr/>
              <a:t>12/2/2016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8330C7-4CB9-4A4E-9F85-1D67640BE11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706503CF-1C63-4A37-A4B3-763AB15F058D}" type="datetimeFigureOut">
              <a:rPr lang="en-US" smtClean="0"/>
              <a:pPr/>
              <a:t>12/2/2016</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948330C7-4CB9-4A4E-9F85-1D67640BE11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Wrobinson@whitworth.ed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cap="none" dirty="0" smtClean="0">
                <a:solidFill>
                  <a:schemeClr val="tx1"/>
                </a:solidFill>
              </a:rPr>
              <a:t>1. Sustaining Ourselves In Leadership</a:t>
            </a:r>
            <a:br>
              <a:rPr lang="en-US" sz="4000" cap="none" dirty="0" smtClean="0">
                <a:solidFill>
                  <a:schemeClr val="tx1"/>
                </a:solidFill>
              </a:rPr>
            </a:br>
            <a:r>
              <a:rPr lang="en-US" sz="4000" cap="none" dirty="0" smtClean="0">
                <a:solidFill>
                  <a:schemeClr val="tx1"/>
                </a:solidFill>
              </a:rPr>
              <a:t> </a:t>
            </a:r>
            <a:br>
              <a:rPr lang="en-US" sz="4000" cap="none" dirty="0" smtClean="0">
                <a:solidFill>
                  <a:schemeClr val="tx1"/>
                </a:solidFill>
              </a:rPr>
            </a:br>
            <a:r>
              <a:rPr lang="en-US" sz="4000" cap="none" dirty="0" smtClean="0">
                <a:solidFill>
                  <a:schemeClr val="tx1"/>
                </a:solidFill>
              </a:rPr>
              <a:t>2. Developing Leadership In Early Career Professionals  </a:t>
            </a:r>
            <a:endParaRPr lang="en-US" sz="4000" cap="none" dirty="0">
              <a:solidFill>
                <a:schemeClr val="tx1"/>
              </a:solidFill>
            </a:endParaRPr>
          </a:p>
        </p:txBody>
      </p:sp>
      <p:sp>
        <p:nvSpPr>
          <p:cNvPr id="3" name="Subtitle 2"/>
          <p:cNvSpPr>
            <a:spLocks noGrp="1"/>
          </p:cNvSpPr>
          <p:nvPr>
            <p:ph type="subTitle" idx="1"/>
          </p:nvPr>
        </p:nvSpPr>
        <p:spPr/>
        <p:txBody>
          <a:bodyPr/>
          <a:lstStyle/>
          <a:p>
            <a:r>
              <a:rPr lang="en-US" dirty="0" smtClean="0"/>
              <a:t>Murdock/Stewardship 2016 Leadership Conference</a:t>
            </a:r>
          </a:p>
          <a:p>
            <a:r>
              <a:rPr lang="en-US" dirty="0" smtClean="0"/>
              <a:t>November 30, 2016</a:t>
            </a:r>
          </a:p>
          <a:p>
            <a:r>
              <a:rPr lang="en-US" dirty="0" smtClean="0"/>
              <a:t>Bill Robinson</a:t>
            </a:r>
            <a:endParaRPr lang="en-US" dirty="0"/>
          </a:p>
        </p:txBody>
      </p:sp>
    </p:spTree>
    <p:extLst>
      <p:ext uri="{BB962C8B-B14F-4D97-AF65-F5344CB8AC3E}">
        <p14:creationId xmlns:p14="http://schemas.microsoft.com/office/powerpoint/2010/main" val="9118590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Survey of CEOs, present and past</a:t>
            </a:r>
            <a:endParaRPr lang="en-US" dirty="0">
              <a:solidFill>
                <a:srgbClr val="002060"/>
              </a:solidFill>
            </a:endParaRPr>
          </a:p>
        </p:txBody>
      </p:sp>
      <p:sp>
        <p:nvSpPr>
          <p:cNvPr id="3" name="Content Placeholder 2"/>
          <p:cNvSpPr>
            <a:spLocks noGrp="1"/>
          </p:cNvSpPr>
          <p:nvPr>
            <p:ph idx="1"/>
          </p:nvPr>
        </p:nvSpPr>
        <p:spPr/>
        <p:txBody>
          <a:bodyPr>
            <a:normAutofit/>
          </a:bodyPr>
          <a:lstStyle/>
          <a:p>
            <a:r>
              <a:rPr lang="en-US" dirty="0" smtClean="0"/>
              <a:t>I contacted 40 very successful current or former CEOs with </a:t>
            </a:r>
            <a:r>
              <a:rPr lang="en-US" dirty="0"/>
              <a:t>t</a:t>
            </a:r>
            <a:r>
              <a:rPr lang="en-US" dirty="0" smtClean="0"/>
              <a:t>his question:</a:t>
            </a:r>
          </a:p>
          <a:p>
            <a:endParaRPr lang="en-US" dirty="0" smtClean="0"/>
          </a:p>
          <a:p>
            <a:pPr marL="0" indent="0">
              <a:buNone/>
            </a:pPr>
            <a:r>
              <a:rPr lang="en-US" dirty="0" smtClean="0"/>
              <a:t>“</a:t>
            </a:r>
            <a:r>
              <a:rPr lang="en-US" b="1" dirty="0" smtClean="0"/>
              <a:t>As </a:t>
            </a:r>
            <a:r>
              <a:rPr lang="en-US" b="1" dirty="0"/>
              <a:t>you reflect on the early part of your career, what would you say most influenced the development of your </a:t>
            </a:r>
            <a:r>
              <a:rPr lang="en-US" b="1" dirty="0" smtClean="0"/>
              <a:t>leadership?”</a:t>
            </a:r>
            <a:endParaRPr lang="en-US" dirty="0"/>
          </a:p>
          <a:p>
            <a:pPr marL="0" indent="0">
              <a:buNone/>
            </a:pPr>
            <a:endParaRPr lang="en-US" dirty="0" smtClean="0"/>
          </a:p>
          <a:p>
            <a:r>
              <a:rPr lang="en-US" dirty="0" smtClean="0"/>
              <a:t>Response ~25 responses – 2/3 NFP, 1/3 business</a:t>
            </a:r>
          </a:p>
          <a:p>
            <a:r>
              <a:rPr lang="en-US" dirty="0" smtClean="0"/>
              <a:t>Examples of organizations – Pepperdine University, Cowles Publishing Company, Murdock Charitable Trust, </a:t>
            </a:r>
            <a:r>
              <a:rPr lang="en-US" dirty="0" err="1" smtClean="0"/>
              <a:t>Kiemle</a:t>
            </a:r>
            <a:r>
              <a:rPr lang="en-US" dirty="0" smtClean="0"/>
              <a:t> and </a:t>
            </a:r>
            <a:r>
              <a:rPr lang="en-US" dirty="0" err="1" smtClean="0"/>
              <a:t>Hagood</a:t>
            </a:r>
            <a:r>
              <a:rPr lang="en-US" dirty="0" smtClean="0"/>
              <a:t> (commercial real estate)</a:t>
            </a:r>
            <a:endParaRPr lang="en-US" dirty="0"/>
          </a:p>
        </p:txBody>
      </p:sp>
    </p:spTree>
    <p:extLst>
      <p:ext uri="{BB962C8B-B14F-4D97-AF65-F5344CB8AC3E}">
        <p14:creationId xmlns:p14="http://schemas.microsoft.com/office/powerpoint/2010/main" val="375508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 few key findings:</a:t>
            </a:r>
            <a:endParaRPr lang="en-US" b="1" dirty="0"/>
          </a:p>
        </p:txBody>
      </p:sp>
      <p:sp>
        <p:nvSpPr>
          <p:cNvPr id="3" name="Content Placeholder 2"/>
          <p:cNvSpPr>
            <a:spLocks noGrp="1"/>
          </p:cNvSpPr>
          <p:nvPr>
            <p:ph idx="1"/>
          </p:nvPr>
        </p:nvSpPr>
        <p:spPr/>
        <p:txBody>
          <a:bodyPr/>
          <a:lstStyle/>
          <a:p>
            <a:pPr marL="0" indent="0">
              <a:buNone/>
            </a:pPr>
            <a:r>
              <a:rPr lang="en-US" dirty="0" smtClean="0"/>
              <a:t>Three parts to the findings -</a:t>
            </a:r>
          </a:p>
          <a:p>
            <a:endParaRPr lang="en-US" dirty="0"/>
          </a:p>
          <a:p>
            <a:pPr marL="457200" indent="-457200">
              <a:buFont typeface="+mj-lt"/>
              <a:buAutoNum type="arabicPeriod"/>
            </a:pPr>
            <a:r>
              <a:rPr lang="en-US" dirty="0" smtClean="0"/>
              <a:t>Initiatives CEOs took early in their careers</a:t>
            </a:r>
          </a:p>
          <a:p>
            <a:pPr marL="457200" indent="-457200">
              <a:buFont typeface="+mj-lt"/>
              <a:buAutoNum type="arabicPeriod"/>
            </a:pPr>
            <a:r>
              <a:rPr lang="en-US" dirty="0" smtClean="0"/>
              <a:t>Initiatives taken by others that helped CEOs develop their leadership early in their careers</a:t>
            </a:r>
          </a:p>
          <a:p>
            <a:pPr marL="457200" indent="-457200">
              <a:buFont typeface="+mj-lt"/>
              <a:buAutoNum type="arabicPeriod"/>
            </a:pPr>
            <a:r>
              <a:rPr lang="en-US" dirty="0" smtClean="0"/>
              <a:t>Leadership characteristics admired by CEOs early in their careers</a:t>
            </a:r>
            <a:endParaRPr lang="en-US" dirty="0"/>
          </a:p>
        </p:txBody>
      </p:sp>
    </p:spTree>
    <p:extLst>
      <p:ext uri="{BB962C8B-B14F-4D97-AF65-F5344CB8AC3E}">
        <p14:creationId xmlns:p14="http://schemas.microsoft.com/office/powerpoint/2010/main" val="21612454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57200" indent="-457200"/>
            <a:r>
              <a:rPr lang="en-US" sz="3200" u="sng" dirty="0" smtClean="0">
                <a:solidFill>
                  <a:srgbClr val="002060"/>
                </a:solidFill>
              </a:rPr>
              <a:t>Initiatives </a:t>
            </a:r>
            <a:r>
              <a:rPr lang="en-US" sz="3200" u="sng" dirty="0">
                <a:solidFill>
                  <a:srgbClr val="002060"/>
                </a:solidFill>
              </a:rPr>
              <a:t>CEOs took </a:t>
            </a:r>
            <a:r>
              <a:rPr lang="en-US" sz="3200" dirty="0">
                <a:solidFill>
                  <a:srgbClr val="002060"/>
                </a:solidFill>
              </a:rPr>
              <a:t>early in their </a:t>
            </a:r>
            <a:r>
              <a:rPr lang="en-US" sz="3200" dirty="0" smtClean="0">
                <a:solidFill>
                  <a:srgbClr val="002060"/>
                </a:solidFill>
              </a:rPr>
              <a:t>careers that influenced </a:t>
            </a:r>
            <a:r>
              <a:rPr lang="en-US" sz="3200" dirty="0">
                <a:solidFill>
                  <a:srgbClr val="002060"/>
                </a:solidFill>
              </a:rPr>
              <a:t>their leadership development </a:t>
            </a:r>
          </a:p>
        </p:txBody>
      </p:sp>
      <p:sp>
        <p:nvSpPr>
          <p:cNvPr id="3" name="Content Placeholder 2"/>
          <p:cNvSpPr>
            <a:spLocks noGrp="1"/>
          </p:cNvSpPr>
          <p:nvPr>
            <p:ph idx="1"/>
          </p:nvPr>
        </p:nvSpPr>
        <p:spPr/>
        <p:txBody>
          <a:bodyPr>
            <a:normAutofit fontScale="85000" lnSpcReduction="20000"/>
          </a:bodyPr>
          <a:lstStyle/>
          <a:p>
            <a:r>
              <a:rPr lang="en-US" b="1" dirty="0" smtClean="0"/>
              <a:t>Attentiveness</a:t>
            </a:r>
          </a:p>
          <a:p>
            <a:pPr lvl="1">
              <a:buFont typeface="Wingdings" panose="05000000000000000000" pitchFamily="2" charset="2"/>
              <a:buChar char="ü"/>
            </a:pPr>
            <a:r>
              <a:rPr lang="en-US" sz="2400" dirty="0" smtClean="0"/>
              <a:t>Listening </a:t>
            </a:r>
          </a:p>
          <a:p>
            <a:pPr lvl="1">
              <a:buFont typeface="Wingdings" panose="05000000000000000000" pitchFamily="2" charset="2"/>
              <a:buChar char="ü"/>
            </a:pPr>
            <a:r>
              <a:rPr lang="en-US" sz="2400" dirty="0" smtClean="0"/>
              <a:t>Watching</a:t>
            </a:r>
          </a:p>
          <a:p>
            <a:pPr lvl="1">
              <a:buFont typeface="Wingdings" panose="05000000000000000000" pitchFamily="2" charset="2"/>
              <a:buChar char="ü"/>
            </a:pPr>
            <a:r>
              <a:rPr lang="en-US" sz="2400" dirty="0" smtClean="0"/>
              <a:t>Assembling a profile or identifying a mentor </a:t>
            </a:r>
          </a:p>
          <a:p>
            <a:pPr marL="274320" lvl="1" indent="0">
              <a:buNone/>
            </a:pPr>
            <a:r>
              <a:rPr lang="en-US" sz="2400" dirty="0" smtClean="0"/>
              <a:t>Roughly half of the CEOs said they were always paying attention to leaders and leadership qualities they admired.</a:t>
            </a:r>
          </a:p>
          <a:p>
            <a:pPr marL="274320" lvl="1" indent="0">
              <a:buNone/>
            </a:pPr>
            <a:endParaRPr lang="en-US" sz="2400" dirty="0" smtClean="0"/>
          </a:p>
          <a:p>
            <a:pPr marL="274320" lvl="1" indent="0">
              <a:buNone/>
            </a:pPr>
            <a:r>
              <a:rPr lang="en-US" sz="2400" i="1" dirty="0" smtClean="0"/>
              <a:t>So as I had the opportunity to be with other leaders, </a:t>
            </a:r>
            <a:r>
              <a:rPr lang="en-US" sz="2400" i="1" u="sng" dirty="0" smtClean="0"/>
              <a:t>I observed very intently their behaviors and styles. </a:t>
            </a:r>
            <a:r>
              <a:rPr lang="en-US" sz="2400" i="1" dirty="0" smtClean="0"/>
              <a:t>By watching leaders… I've been selective in adopting those practices that I've seen as healthy and productive while trying to eliminate from my leadership vocabulary any unhealthy or destructive practices.</a:t>
            </a:r>
          </a:p>
          <a:p>
            <a:pPr marL="274320" lvl="1" indent="0">
              <a:buNone/>
            </a:pPr>
            <a:endParaRPr lang="en-US" sz="2400" dirty="0" smtClean="0"/>
          </a:p>
          <a:p>
            <a:pPr marL="0" indent="0">
              <a:buNone/>
            </a:pPr>
            <a:r>
              <a:rPr lang="en-US" u="sng" dirty="0" smtClean="0"/>
              <a:t>Training implications</a:t>
            </a:r>
            <a:r>
              <a:rPr lang="en-US" dirty="0" smtClean="0"/>
              <a:t>: Today’s relentless diversions and distractions will compete hard for the attentiveness of young professionals. Organizations will have to provide some kind of program or incentive that requires Early Career Professionals (ECPs) to notice and study leadership traits they admire in others.</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798852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57200" indent="-457200"/>
            <a:r>
              <a:rPr lang="en-US" sz="3200" dirty="0" smtClean="0"/>
              <a:t>Initiatives </a:t>
            </a:r>
            <a:r>
              <a:rPr lang="en-US" sz="3200" dirty="0"/>
              <a:t>CEOs took early in their careers that influenced their leadership </a:t>
            </a:r>
            <a:r>
              <a:rPr lang="en-US" sz="3200" dirty="0" smtClean="0"/>
              <a:t>development (</a:t>
            </a:r>
            <a:r>
              <a:rPr lang="en-US" sz="3200" dirty="0"/>
              <a:t>cont</a:t>
            </a:r>
            <a:r>
              <a:rPr lang="en-US" sz="3200" dirty="0" smtClean="0"/>
              <a:t>.)</a:t>
            </a:r>
            <a:endParaRPr lang="en-US" sz="3200" dirty="0"/>
          </a:p>
        </p:txBody>
      </p:sp>
      <p:sp>
        <p:nvSpPr>
          <p:cNvPr id="3" name="Content Placeholder 2"/>
          <p:cNvSpPr>
            <a:spLocks noGrp="1"/>
          </p:cNvSpPr>
          <p:nvPr>
            <p:ph idx="1"/>
          </p:nvPr>
        </p:nvSpPr>
        <p:spPr/>
        <p:txBody>
          <a:bodyPr>
            <a:normAutofit fontScale="85000" lnSpcReduction="20000"/>
          </a:bodyPr>
          <a:lstStyle/>
          <a:p>
            <a:r>
              <a:rPr lang="en-US" b="1" dirty="0"/>
              <a:t>Inquisitiveness </a:t>
            </a:r>
          </a:p>
          <a:p>
            <a:pPr lvl="1">
              <a:buFont typeface="Wingdings" panose="05000000000000000000" pitchFamily="2" charset="2"/>
              <a:buChar char="ü"/>
            </a:pPr>
            <a:r>
              <a:rPr lang="en-US" sz="2400" dirty="0"/>
              <a:t>Asking questions related to tasks</a:t>
            </a:r>
          </a:p>
          <a:p>
            <a:pPr lvl="1">
              <a:buFont typeface="Wingdings" panose="05000000000000000000" pitchFamily="2" charset="2"/>
              <a:buChar char="ü"/>
            </a:pPr>
            <a:r>
              <a:rPr lang="en-US" sz="2400" dirty="0"/>
              <a:t>Asking questions related to leadership</a:t>
            </a:r>
          </a:p>
          <a:p>
            <a:pPr marL="274320" lvl="1" indent="0">
              <a:buNone/>
            </a:pPr>
            <a:r>
              <a:rPr lang="en-US" sz="2400" dirty="0" smtClean="0"/>
              <a:t>CEOs recalled being unafraid to ask the kinds of questions that would help them learn their jobs, as well as ask questions related to leadership.</a:t>
            </a:r>
          </a:p>
          <a:p>
            <a:pPr marL="274320" lvl="1" indent="0">
              <a:buNone/>
            </a:pPr>
            <a:endParaRPr lang="en-US" sz="2400" i="1" dirty="0" smtClean="0"/>
          </a:p>
          <a:p>
            <a:pPr marL="274320" lvl="1" indent="0">
              <a:buNone/>
            </a:pPr>
            <a:r>
              <a:rPr lang="en-US" sz="2400" i="1" dirty="0" smtClean="0"/>
              <a:t>As I look at myself (and other leaders I interact with) they are learners…. There is just an </a:t>
            </a:r>
            <a:r>
              <a:rPr lang="en-US" sz="2400" i="1" u="sng" dirty="0" smtClean="0"/>
              <a:t>inquisitive gene that I think leaders have or develop </a:t>
            </a:r>
            <a:r>
              <a:rPr lang="en-US" sz="2400" i="1" dirty="0" smtClean="0"/>
              <a:t>that makes them always ask questions, seek causality, drive to understand, etc. in ways that I think others just don’t process at the same level.</a:t>
            </a:r>
            <a:r>
              <a:rPr lang="en-US" sz="2400" dirty="0" smtClean="0"/>
              <a:t>  </a:t>
            </a:r>
          </a:p>
          <a:p>
            <a:pPr marL="274320" lvl="1" indent="0">
              <a:buNone/>
            </a:pPr>
            <a:endParaRPr lang="en-US" sz="2400" dirty="0"/>
          </a:p>
          <a:p>
            <a:pPr marL="0" indent="0">
              <a:buNone/>
            </a:pPr>
            <a:r>
              <a:rPr lang="en-US" u="sng" dirty="0" smtClean="0"/>
              <a:t>Training implications</a:t>
            </a:r>
            <a:r>
              <a:rPr lang="en-US" dirty="0" smtClean="0"/>
              <a:t>: After meeting five groups of ECPs, it became clear that access </a:t>
            </a:r>
            <a:r>
              <a:rPr lang="en-US" dirty="0"/>
              <a:t>to </a:t>
            </a:r>
            <a:r>
              <a:rPr lang="en-US" dirty="0" smtClean="0"/>
              <a:t>the leadership was very important, but practiced unevenly. Moreover, even some of the ECPs with high access were timid about </a:t>
            </a:r>
            <a:r>
              <a:rPr lang="en-US" i="1" dirty="0" smtClean="0"/>
              <a:t>initiating</a:t>
            </a:r>
            <a:r>
              <a:rPr lang="en-US" dirty="0" smtClean="0"/>
              <a:t> contact with leaders. A helpful program would be one in which both ECPs and organizational leaders are regularly situated for Q&amp;A about leadership attitudes and behaviors.</a:t>
            </a:r>
          </a:p>
          <a:p>
            <a:endParaRPr lang="en-US" dirty="0"/>
          </a:p>
        </p:txBody>
      </p:sp>
    </p:spTree>
    <p:extLst>
      <p:ext uri="{BB962C8B-B14F-4D97-AF65-F5344CB8AC3E}">
        <p14:creationId xmlns:p14="http://schemas.microsoft.com/office/powerpoint/2010/main" val="2055392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Initiatives </a:t>
            </a:r>
            <a:r>
              <a:rPr lang="en-US" sz="3200" dirty="0"/>
              <a:t>CEOs took early in their careers that influenced their leadership </a:t>
            </a:r>
            <a:r>
              <a:rPr lang="en-US" sz="3200" dirty="0" smtClean="0"/>
              <a:t>development (</a:t>
            </a:r>
            <a:r>
              <a:rPr lang="en-US" sz="3200" dirty="0"/>
              <a:t>cont.)</a:t>
            </a:r>
          </a:p>
        </p:txBody>
      </p:sp>
      <p:sp>
        <p:nvSpPr>
          <p:cNvPr id="3" name="Content Placeholder 2"/>
          <p:cNvSpPr>
            <a:spLocks noGrp="1"/>
          </p:cNvSpPr>
          <p:nvPr>
            <p:ph idx="1"/>
          </p:nvPr>
        </p:nvSpPr>
        <p:spPr/>
        <p:txBody>
          <a:bodyPr>
            <a:normAutofit lnSpcReduction="10000"/>
          </a:bodyPr>
          <a:lstStyle/>
          <a:p>
            <a:r>
              <a:rPr lang="en-US" sz="2000" b="1" dirty="0" smtClean="0"/>
              <a:t>Risk and responsiveness</a:t>
            </a:r>
          </a:p>
          <a:p>
            <a:pPr lvl="1">
              <a:buFont typeface="Wingdings" panose="05000000000000000000" pitchFamily="2" charset="2"/>
              <a:buChar char="ü"/>
            </a:pPr>
            <a:r>
              <a:rPr lang="en-US" dirty="0" smtClean="0"/>
              <a:t>Learn from mistakes</a:t>
            </a:r>
          </a:p>
          <a:p>
            <a:pPr lvl="1">
              <a:buFont typeface="Wingdings" panose="05000000000000000000" pitchFamily="2" charset="2"/>
              <a:buChar char="ü"/>
            </a:pPr>
            <a:r>
              <a:rPr lang="en-US" dirty="0" smtClean="0"/>
              <a:t>Rebound from failure</a:t>
            </a:r>
          </a:p>
          <a:p>
            <a:pPr marL="274320" lvl="1" indent="0">
              <a:buNone/>
            </a:pPr>
            <a:r>
              <a:rPr lang="en-US" dirty="0" smtClean="0"/>
              <a:t>Several CEOs said they tried to keep from making the same mistake twice. They also remember having a sense of perseverance  that kept them driving.</a:t>
            </a:r>
          </a:p>
          <a:p>
            <a:pPr marL="274320" lvl="1" indent="0">
              <a:buNone/>
            </a:pPr>
            <a:endParaRPr lang="en-US" i="1" dirty="0" smtClean="0"/>
          </a:p>
          <a:p>
            <a:pPr marL="274320" lvl="1" indent="0">
              <a:buNone/>
            </a:pPr>
            <a:r>
              <a:rPr lang="en-US" i="1" dirty="0" smtClean="0"/>
              <a:t>A significant moment for me was when my boss - the president - said to me, “----, I give you permission to fail."  I thought, But, I don't intend to fail."  His point was that I was holding back and that </a:t>
            </a:r>
            <a:r>
              <a:rPr lang="en-US" i="1" u="sng" dirty="0" smtClean="0"/>
              <a:t>I needed to be willing to take more risks </a:t>
            </a:r>
            <a:r>
              <a:rPr lang="en-US" i="1" dirty="0" smtClean="0"/>
              <a:t>and that he would "have my back."  That was remarkably liberating - and still is when I think about my role today as president.</a:t>
            </a:r>
          </a:p>
          <a:p>
            <a:pPr marL="274320" lvl="1" indent="0">
              <a:buNone/>
            </a:pPr>
            <a:endParaRPr lang="en-US" dirty="0" smtClean="0"/>
          </a:p>
          <a:p>
            <a:pPr marL="274320" lvl="1" indent="0">
              <a:buNone/>
            </a:pPr>
            <a:r>
              <a:rPr lang="en-US" sz="2400" u="sng" dirty="0" smtClean="0"/>
              <a:t>Training implications</a:t>
            </a:r>
            <a:r>
              <a:rPr lang="en-US" sz="2400" dirty="0" smtClean="0"/>
              <a:t>: CEOs identified their responsiveness as a more embedded than learned quality. However, some CEOs credited their supervisors for supporting “risk and rebound.”</a:t>
            </a:r>
          </a:p>
          <a:p>
            <a:pPr marL="274320" lvl="1" indent="0">
              <a:buNone/>
            </a:pPr>
            <a:endParaRPr lang="en-US" sz="2400" u="sng" dirty="0"/>
          </a:p>
        </p:txBody>
      </p:sp>
    </p:spTree>
    <p:extLst>
      <p:ext uri="{BB962C8B-B14F-4D97-AF65-F5344CB8AC3E}">
        <p14:creationId xmlns:p14="http://schemas.microsoft.com/office/powerpoint/2010/main" val="3535638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57200" indent="-457200"/>
            <a:r>
              <a:rPr lang="en-US" sz="3200" u="sng" dirty="0" smtClean="0">
                <a:solidFill>
                  <a:srgbClr val="002060"/>
                </a:solidFill>
              </a:rPr>
              <a:t>Actions </a:t>
            </a:r>
            <a:r>
              <a:rPr lang="en-US" sz="3200" u="sng" dirty="0">
                <a:solidFill>
                  <a:srgbClr val="002060"/>
                </a:solidFill>
              </a:rPr>
              <a:t>initiated by others </a:t>
            </a:r>
            <a:r>
              <a:rPr lang="en-US" sz="3200" dirty="0">
                <a:solidFill>
                  <a:srgbClr val="002060"/>
                </a:solidFill>
              </a:rPr>
              <a:t>that resulted in the CEOs’ early career leadership </a:t>
            </a:r>
            <a:r>
              <a:rPr lang="en-US" sz="3200" dirty="0" smtClean="0">
                <a:solidFill>
                  <a:srgbClr val="002060"/>
                </a:solidFill>
              </a:rPr>
              <a:t>development </a:t>
            </a:r>
            <a:endParaRPr lang="en-US" sz="3200" dirty="0">
              <a:solidFill>
                <a:srgbClr val="002060"/>
              </a:solidFill>
            </a:endParaRPr>
          </a:p>
        </p:txBody>
      </p:sp>
      <p:sp>
        <p:nvSpPr>
          <p:cNvPr id="3" name="Content Placeholder 2"/>
          <p:cNvSpPr>
            <a:spLocks noGrp="1"/>
          </p:cNvSpPr>
          <p:nvPr>
            <p:ph idx="1"/>
          </p:nvPr>
        </p:nvSpPr>
        <p:spPr/>
        <p:txBody>
          <a:bodyPr>
            <a:normAutofit fontScale="92500" lnSpcReduction="20000"/>
          </a:bodyPr>
          <a:lstStyle/>
          <a:p>
            <a:r>
              <a:rPr lang="en-US" b="1" dirty="0" smtClean="0"/>
              <a:t>Trust (in assigning responsibilities)</a:t>
            </a:r>
          </a:p>
          <a:p>
            <a:pPr lvl="1">
              <a:buFont typeface="Wingdings" panose="05000000000000000000" pitchFamily="2" charset="2"/>
              <a:buChar char="ü"/>
            </a:pPr>
            <a:r>
              <a:rPr lang="en-US" dirty="0" smtClean="0"/>
              <a:t>Most effective when an authority’s trust was higher than self-trust</a:t>
            </a:r>
          </a:p>
          <a:p>
            <a:pPr lvl="1">
              <a:buFont typeface="Wingdings" panose="05000000000000000000" pitchFamily="2" charset="2"/>
              <a:buChar char="ü"/>
            </a:pPr>
            <a:r>
              <a:rPr lang="en-US" dirty="0" smtClean="0"/>
              <a:t>Support for the ECP allowed for mistakes or failure</a:t>
            </a:r>
          </a:p>
          <a:p>
            <a:pPr marL="274320" lvl="1" indent="0">
              <a:buNone/>
            </a:pPr>
            <a:r>
              <a:rPr lang="en-US" dirty="0" smtClean="0"/>
              <a:t>Trust ranked as a powerful leadership development facilitator. In the ECP, a superior’s trust bred confidence, inspired high performance, and resulted in the superior delegating responsibility rather than tasks</a:t>
            </a:r>
          </a:p>
          <a:p>
            <a:pPr marL="0" indent="0">
              <a:buNone/>
            </a:pPr>
            <a:endParaRPr lang="en-US" dirty="0" smtClean="0"/>
          </a:p>
          <a:p>
            <a:pPr marL="0" indent="0">
              <a:buNone/>
            </a:pPr>
            <a:r>
              <a:rPr lang="en-US" i="1" dirty="0" smtClean="0"/>
              <a:t>I </a:t>
            </a:r>
            <a:r>
              <a:rPr lang="en-US" i="1" dirty="0"/>
              <a:t>think it was </a:t>
            </a:r>
            <a:r>
              <a:rPr lang="en-US" i="1" u="sng" dirty="0"/>
              <a:t>people who believed in and trusted me beyond my level of knowledge, experience or credential.</a:t>
            </a:r>
            <a:r>
              <a:rPr lang="en-US" i="1" dirty="0"/>
              <a:t>  This came through deep relationships and high levels of trust.  Yes, I suppose </a:t>
            </a:r>
            <a:r>
              <a:rPr lang="en-US" i="1" dirty="0" smtClean="0"/>
              <a:t>it was also high </a:t>
            </a:r>
            <a:r>
              <a:rPr lang="en-US" i="1" dirty="0"/>
              <a:t>levels of performance expectations but </a:t>
            </a:r>
            <a:r>
              <a:rPr lang="en-US" i="1" dirty="0" smtClean="0"/>
              <a:t>my </a:t>
            </a:r>
            <a:r>
              <a:rPr lang="en-US" i="1" dirty="0"/>
              <a:t>own were usually higher, and more severe</a:t>
            </a:r>
            <a:r>
              <a:rPr lang="en-US" i="1" dirty="0" smtClean="0"/>
              <a:t>(!!)</a:t>
            </a:r>
          </a:p>
          <a:p>
            <a:pPr marL="0" indent="0">
              <a:buNone/>
            </a:pPr>
            <a:endParaRPr lang="en-US" i="1" dirty="0" smtClean="0"/>
          </a:p>
          <a:p>
            <a:pPr marL="0" indent="0">
              <a:buNone/>
            </a:pPr>
            <a:r>
              <a:rPr lang="en-US" dirty="0"/>
              <a:t>Training implications: </a:t>
            </a:r>
            <a:r>
              <a:rPr lang="en-US" dirty="0" smtClean="0"/>
              <a:t>Upper management needs </a:t>
            </a:r>
            <a:r>
              <a:rPr lang="en-US" dirty="0"/>
              <a:t>to work with supervisors on the approaches and frequency with which they assign responsibilities and tasks to ECPs. </a:t>
            </a:r>
            <a:r>
              <a:rPr lang="en-US" dirty="0" smtClean="0"/>
              <a:t>Organizations  </a:t>
            </a:r>
            <a:r>
              <a:rPr lang="en-US" dirty="0"/>
              <a:t>need to make sure </a:t>
            </a:r>
            <a:r>
              <a:rPr lang="en-US" dirty="0" smtClean="0"/>
              <a:t>their cultures </a:t>
            </a:r>
            <a:r>
              <a:rPr lang="en-US" dirty="0"/>
              <a:t>support the risks associated in trusting ELPs.</a:t>
            </a:r>
          </a:p>
          <a:p>
            <a:pPr marL="0" indent="0">
              <a:buNone/>
            </a:pPr>
            <a:endParaRPr lang="en-US" i="1" dirty="0"/>
          </a:p>
          <a:p>
            <a:pPr marL="0" indent="0">
              <a:buNone/>
            </a:pPr>
            <a:endParaRPr lang="en-US" dirty="0"/>
          </a:p>
          <a:p>
            <a:endParaRPr lang="en-US" dirty="0" smtClean="0"/>
          </a:p>
          <a:p>
            <a:pPr lvl="1">
              <a:buFont typeface="Wingdings" panose="05000000000000000000" pitchFamily="2" charset="2"/>
              <a:buChar char="ü"/>
            </a:pPr>
            <a:endParaRPr lang="en-US" dirty="0"/>
          </a:p>
        </p:txBody>
      </p:sp>
    </p:spTree>
    <p:extLst>
      <p:ext uri="{BB962C8B-B14F-4D97-AF65-F5344CB8AC3E}">
        <p14:creationId xmlns:p14="http://schemas.microsoft.com/office/powerpoint/2010/main" val="323709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Actions </a:t>
            </a:r>
            <a:r>
              <a:rPr lang="en-US" sz="3600" dirty="0"/>
              <a:t>initiated by others that resulted in the CEOs’ early career leadership development (cont.)</a:t>
            </a:r>
          </a:p>
        </p:txBody>
      </p:sp>
      <p:sp>
        <p:nvSpPr>
          <p:cNvPr id="3" name="Content Placeholder 2"/>
          <p:cNvSpPr>
            <a:spLocks noGrp="1"/>
          </p:cNvSpPr>
          <p:nvPr>
            <p:ph idx="1"/>
          </p:nvPr>
        </p:nvSpPr>
        <p:spPr/>
        <p:txBody>
          <a:bodyPr>
            <a:normAutofit fontScale="92500" lnSpcReduction="10000"/>
          </a:bodyPr>
          <a:lstStyle/>
          <a:p>
            <a:r>
              <a:rPr lang="en-US" b="1" dirty="0" smtClean="0"/>
              <a:t>Stretch</a:t>
            </a:r>
            <a:r>
              <a:rPr lang="en-US" dirty="0" smtClean="0"/>
              <a:t> jobs ( with or without visible trust)</a:t>
            </a:r>
          </a:p>
          <a:p>
            <a:pPr lvl="1">
              <a:buFont typeface="Wingdings" panose="05000000000000000000" pitchFamily="2" charset="2"/>
              <a:buChar char="ü"/>
            </a:pPr>
            <a:r>
              <a:rPr lang="en-US" dirty="0" smtClean="0"/>
              <a:t>Being cast into a job that was “bigger than I thought I could handle” forced the CEOs to develop leadership skills</a:t>
            </a:r>
          </a:p>
          <a:p>
            <a:pPr marL="274320" lvl="1" indent="0">
              <a:buNone/>
            </a:pPr>
            <a:r>
              <a:rPr lang="en-US" dirty="0" smtClean="0"/>
              <a:t>Several CEOs found themselves in a sink or swim situation, but not necessarily because someone had enough trust to throw them into the water. They reported a feeling of either quickly growing into the job or failing. </a:t>
            </a:r>
          </a:p>
          <a:p>
            <a:pPr marL="274320" lvl="1" indent="0">
              <a:buNone/>
            </a:pPr>
            <a:endParaRPr lang="en-US" i="1" dirty="0" smtClean="0"/>
          </a:p>
          <a:p>
            <a:pPr marL="274320" lvl="1" indent="0">
              <a:buNone/>
            </a:pPr>
            <a:r>
              <a:rPr lang="en-US" i="1" dirty="0" smtClean="0"/>
              <a:t>At </a:t>
            </a:r>
            <a:r>
              <a:rPr lang="en-US" i="1" dirty="0"/>
              <a:t>age 27, my boss was 3000 miles away. I had to establish two offices, hire staff, build outside relationships. It was the deep end of the pool, but I grew in confidence and competence. Young leaders develop best when they</a:t>
            </a:r>
            <a:r>
              <a:rPr lang="en-US" dirty="0"/>
              <a:t> </a:t>
            </a:r>
            <a:r>
              <a:rPr lang="en-US" i="1" dirty="0"/>
              <a:t>are given freedom to experiment, fail, learn, and continue on.</a:t>
            </a:r>
          </a:p>
          <a:p>
            <a:pPr marL="274320" lvl="1" indent="0">
              <a:buNone/>
            </a:pPr>
            <a:endParaRPr lang="en-US" dirty="0" smtClean="0"/>
          </a:p>
          <a:p>
            <a:pPr marL="274320" lvl="1" indent="0">
              <a:buNone/>
            </a:pPr>
            <a:r>
              <a:rPr lang="en-US" sz="2400" u="sng" dirty="0" smtClean="0"/>
              <a:t>Training implications</a:t>
            </a:r>
            <a:r>
              <a:rPr lang="en-US" sz="2400" dirty="0" smtClean="0"/>
              <a:t>: The ideal ECP leadership development program will include real-time opportunities for the ECP to be engaged in a significant sole responsibility project or job. Supervisors/leaders need to be vigilant in looking for stretch jobs that can be given to ECPs.</a:t>
            </a:r>
          </a:p>
          <a:p>
            <a:pPr marL="274320" lvl="1" indent="0">
              <a:buNone/>
            </a:pPr>
            <a:endParaRPr lang="en-US" sz="2400" u="sng" dirty="0"/>
          </a:p>
        </p:txBody>
      </p:sp>
    </p:spTree>
    <p:extLst>
      <p:ext uri="{BB962C8B-B14F-4D97-AF65-F5344CB8AC3E}">
        <p14:creationId xmlns:p14="http://schemas.microsoft.com/office/powerpoint/2010/main" val="1972930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Actions </a:t>
            </a:r>
            <a:r>
              <a:rPr lang="en-US" sz="3600" dirty="0"/>
              <a:t>initiated by others that resulted in the CEOs’ early career leadership development (cont.)</a:t>
            </a:r>
          </a:p>
        </p:txBody>
      </p:sp>
      <p:sp>
        <p:nvSpPr>
          <p:cNvPr id="3" name="Content Placeholder 2"/>
          <p:cNvSpPr>
            <a:spLocks noGrp="1"/>
          </p:cNvSpPr>
          <p:nvPr>
            <p:ph idx="1"/>
          </p:nvPr>
        </p:nvSpPr>
        <p:spPr/>
        <p:txBody>
          <a:bodyPr>
            <a:normAutofit lnSpcReduction="10000"/>
          </a:bodyPr>
          <a:lstStyle/>
          <a:p>
            <a:r>
              <a:rPr lang="en-US" sz="2000" b="1" dirty="0" smtClean="0"/>
              <a:t>Engagement</a:t>
            </a:r>
            <a:endParaRPr lang="en-US" b="1" dirty="0" smtClean="0"/>
          </a:p>
          <a:p>
            <a:pPr lvl="1">
              <a:buFont typeface="Wingdings" panose="05000000000000000000" pitchFamily="2" charset="2"/>
              <a:buChar char="ü"/>
            </a:pPr>
            <a:r>
              <a:rPr lang="en-US" dirty="0"/>
              <a:t> </a:t>
            </a:r>
            <a:r>
              <a:rPr lang="en-US" dirty="0" smtClean="0"/>
              <a:t>Genuine care for the ECP</a:t>
            </a:r>
          </a:p>
          <a:p>
            <a:pPr lvl="1">
              <a:buFont typeface="Wingdings" panose="05000000000000000000" pitchFamily="2" charset="2"/>
              <a:buChar char="ü"/>
            </a:pPr>
            <a:r>
              <a:rPr lang="en-US" dirty="0"/>
              <a:t> </a:t>
            </a:r>
            <a:r>
              <a:rPr lang="en-US" dirty="0" smtClean="0"/>
              <a:t>Asking questions and listening to the ECP</a:t>
            </a:r>
          </a:p>
          <a:p>
            <a:pPr marL="274320" lvl="1" indent="0">
              <a:buNone/>
            </a:pPr>
            <a:r>
              <a:rPr lang="en-US" dirty="0" smtClean="0"/>
              <a:t>Engagement with an admired leader lifts the ECPs to a level of openness and eagerness to learn from and emulate those leaders.</a:t>
            </a:r>
          </a:p>
          <a:p>
            <a:pPr marL="274320" lvl="1" indent="0">
              <a:buNone/>
            </a:pPr>
            <a:endParaRPr lang="en-US" i="1" dirty="0" smtClean="0"/>
          </a:p>
          <a:p>
            <a:pPr marL="274320" lvl="1" indent="0">
              <a:buNone/>
            </a:pPr>
            <a:r>
              <a:rPr lang="en-US" i="1" u="sng" dirty="0"/>
              <a:t>T</a:t>
            </a:r>
            <a:r>
              <a:rPr lang="en-US" i="1" u="sng" dirty="0" smtClean="0"/>
              <a:t>he </a:t>
            </a:r>
            <a:r>
              <a:rPr lang="en-US" i="1" u="sng" dirty="0"/>
              <a:t>best mentors I’ve had were willing to enter my world </a:t>
            </a:r>
            <a:r>
              <a:rPr lang="en-US" i="1" dirty="0"/>
              <a:t>and expressed a personal interest in </a:t>
            </a:r>
            <a:r>
              <a:rPr lang="en-US" i="1" dirty="0" smtClean="0"/>
              <a:t>me . They were </a:t>
            </a:r>
            <a:r>
              <a:rPr lang="en-US" i="1" dirty="0"/>
              <a:t>good at asking questions and </a:t>
            </a:r>
            <a:r>
              <a:rPr lang="en-US" i="1" dirty="0" smtClean="0"/>
              <a:t>employed </a:t>
            </a:r>
            <a:r>
              <a:rPr lang="en-US" i="1" dirty="0"/>
              <a:t>a Socratic method of teaching so that my own self-discovery contributed to the learning process.</a:t>
            </a:r>
            <a:r>
              <a:rPr lang="en-US" dirty="0"/>
              <a:t> </a:t>
            </a:r>
            <a:r>
              <a:rPr lang="en-US" dirty="0" smtClean="0"/>
              <a:t>/ </a:t>
            </a:r>
            <a:r>
              <a:rPr lang="en-US" i="1" dirty="0"/>
              <a:t>In a nutshell: Challenging, equipping, supporting, enjoying and encouraging young leaders and offering them friendship that extends beyond the task at hand. </a:t>
            </a:r>
            <a:r>
              <a:rPr lang="en-US" dirty="0"/>
              <a:t> </a:t>
            </a:r>
          </a:p>
          <a:p>
            <a:pPr marL="274320" lvl="1" indent="0">
              <a:buNone/>
            </a:pPr>
            <a:endParaRPr lang="en-US" dirty="0"/>
          </a:p>
          <a:p>
            <a:pPr marL="274320" lvl="1" indent="0">
              <a:buNone/>
            </a:pPr>
            <a:r>
              <a:rPr lang="en-US" u="sng" dirty="0" smtClean="0"/>
              <a:t>Training implications</a:t>
            </a:r>
            <a:r>
              <a:rPr lang="en-US" dirty="0" smtClean="0"/>
              <a:t>: </a:t>
            </a:r>
            <a:r>
              <a:rPr lang="en-US" dirty="0"/>
              <a:t>A</a:t>
            </a:r>
            <a:r>
              <a:rPr lang="en-US" dirty="0" smtClean="0"/>
              <a:t> leader’s multi-modal engagement (caring, watching, probing, socializing, etc.) with an ECP deepens the impact of characteristics an ECP sees in a leader/mentor. </a:t>
            </a:r>
            <a:endParaRPr lang="en-US" dirty="0"/>
          </a:p>
        </p:txBody>
      </p:sp>
    </p:spTree>
    <p:extLst>
      <p:ext uri="{BB962C8B-B14F-4D97-AF65-F5344CB8AC3E}">
        <p14:creationId xmlns:p14="http://schemas.microsoft.com/office/powerpoint/2010/main" val="1391394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Actions </a:t>
            </a:r>
            <a:r>
              <a:rPr lang="en-US" sz="3200" dirty="0"/>
              <a:t>initiated by others that resulted in the CEOs’ early career leadership development (cont.)</a:t>
            </a:r>
          </a:p>
        </p:txBody>
      </p:sp>
      <p:sp>
        <p:nvSpPr>
          <p:cNvPr id="3" name="Content Placeholder 2"/>
          <p:cNvSpPr>
            <a:spLocks noGrp="1"/>
          </p:cNvSpPr>
          <p:nvPr>
            <p:ph idx="1"/>
          </p:nvPr>
        </p:nvSpPr>
        <p:spPr/>
        <p:txBody>
          <a:bodyPr>
            <a:normAutofit fontScale="92500" lnSpcReduction="20000"/>
          </a:bodyPr>
          <a:lstStyle/>
          <a:p>
            <a:r>
              <a:rPr lang="en-US" b="1" dirty="0" smtClean="0"/>
              <a:t>Investment</a:t>
            </a:r>
            <a:r>
              <a:rPr lang="en-US" dirty="0" smtClean="0"/>
              <a:t> in their development</a:t>
            </a:r>
          </a:p>
          <a:p>
            <a:pPr lvl="1">
              <a:buFont typeface="Wingdings" panose="05000000000000000000" pitchFamily="2" charset="2"/>
              <a:buChar char="ü"/>
            </a:pPr>
            <a:r>
              <a:rPr lang="en-US" b="1" dirty="0"/>
              <a:t> </a:t>
            </a:r>
            <a:r>
              <a:rPr lang="en-US" dirty="0" smtClean="0"/>
              <a:t>Recognizing potential that even the CEOs themselves did not see early in their careers</a:t>
            </a:r>
          </a:p>
          <a:p>
            <a:pPr lvl="1">
              <a:buFont typeface="Wingdings" panose="05000000000000000000" pitchFamily="2" charset="2"/>
              <a:buChar char="ü"/>
            </a:pPr>
            <a:r>
              <a:rPr lang="en-US" b="1" dirty="0"/>
              <a:t> </a:t>
            </a:r>
            <a:r>
              <a:rPr lang="en-US" dirty="0" smtClean="0"/>
              <a:t>Making special resources available</a:t>
            </a:r>
          </a:p>
          <a:p>
            <a:pPr marL="274320" lvl="1" indent="0">
              <a:buNone/>
            </a:pPr>
            <a:r>
              <a:rPr lang="en-US" dirty="0" smtClean="0"/>
              <a:t>CEOs remembered investment as the organization putting trust/confidence</a:t>
            </a:r>
            <a:r>
              <a:rPr lang="en-US" dirty="0"/>
              <a:t> </a:t>
            </a:r>
            <a:r>
              <a:rPr lang="en-US" dirty="0" smtClean="0"/>
              <a:t>into action. </a:t>
            </a:r>
          </a:p>
          <a:p>
            <a:pPr marL="274320" lvl="1" indent="0">
              <a:buNone/>
            </a:pPr>
            <a:endParaRPr lang="en-US" i="1" dirty="0" smtClean="0"/>
          </a:p>
          <a:p>
            <a:pPr marL="274320" lvl="1" indent="0">
              <a:buNone/>
            </a:pPr>
            <a:r>
              <a:rPr lang="en-US" i="1" dirty="0" smtClean="0"/>
              <a:t>I </a:t>
            </a:r>
            <a:r>
              <a:rPr lang="en-US" i="1" dirty="0"/>
              <a:t>was </a:t>
            </a:r>
            <a:r>
              <a:rPr lang="en-US" i="1" dirty="0" smtClean="0"/>
              <a:t>“…nurtured</a:t>
            </a:r>
            <a:r>
              <a:rPr lang="en-US" i="1" dirty="0"/>
              <a:t>” </a:t>
            </a:r>
            <a:r>
              <a:rPr lang="en-US" i="1" dirty="0" smtClean="0"/>
              <a:t>by…people </a:t>
            </a:r>
            <a:r>
              <a:rPr lang="en-US" i="1" dirty="0"/>
              <a:t>who saw that I had more capacity than I </a:t>
            </a:r>
            <a:r>
              <a:rPr lang="en-US" i="1" dirty="0" smtClean="0"/>
              <a:t>realized. / </a:t>
            </a:r>
            <a:r>
              <a:rPr lang="en-US" i="1" u="sng" dirty="0" smtClean="0"/>
              <a:t>They </a:t>
            </a:r>
            <a:r>
              <a:rPr lang="en-US" i="1" u="sng" dirty="0"/>
              <a:t>invested in my learning and development with time, </a:t>
            </a:r>
            <a:r>
              <a:rPr lang="en-US" i="1" u="sng" dirty="0" smtClean="0"/>
              <a:t>instruction</a:t>
            </a:r>
            <a:r>
              <a:rPr lang="en-US" i="1" dirty="0" smtClean="0"/>
              <a:t>….They </a:t>
            </a:r>
            <a:r>
              <a:rPr lang="en-US" i="1" dirty="0"/>
              <a:t>also gave me continuing opportunities to grow, learn, make mistakes, etc. It was not formal mentoring, but rather my opportunity to be involved daily in and observe their business and personal lives</a:t>
            </a:r>
            <a:r>
              <a:rPr lang="en-US" i="1" dirty="0" smtClean="0"/>
              <a:t>.</a:t>
            </a:r>
          </a:p>
          <a:p>
            <a:pPr marL="274320" lvl="1" indent="0">
              <a:buNone/>
            </a:pPr>
            <a:endParaRPr lang="en-US" i="1" dirty="0"/>
          </a:p>
          <a:p>
            <a:pPr marL="274320" lvl="1" indent="0">
              <a:buNone/>
            </a:pPr>
            <a:r>
              <a:rPr lang="en-US" sz="2400" u="sng" dirty="0" smtClean="0"/>
              <a:t>Training implications</a:t>
            </a:r>
            <a:r>
              <a:rPr lang="en-US" sz="2400" dirty="0" smtClean="0"/>
              <a:t>: Upper management needs to identify its talented ECPs and decide how and in whom the organization should invest. These investments could create a sense of favoritism or uneven treatment, but there are ways to mitigate those feelings.</a:t>
            </a:r>
            <a:endParaRPr lang="en-US" sz="2400" dirty="0"/>
          </a:p>
        </p:txBody>
      </p:sp>
    </p:spTree>
    <p:extLst>
      <p:ext uri="{BB962C8B-B14F-4D97-AF65-F5344CB8AC3E}">
        <p14:creationId xmlns:p14="http://schemas.microsoft.com/office/powerpoint/2010/main" val="1379376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Actions </a:t>
            </a:r>
            <a:r>
              <a:rPr lang="en-US" sz="3600" dirty="0"/>
              <a:t>initiated by others that resulted in the CEOs’ early career leadership development (cont.)</a:t>
            </a:r>
          </a:p>
        </p:txBody>
      </p:sp>
      <p:sp>
        <p:nvSpPr>
          <p:cNvPr id="3" name="Content Placeholder 2"/>
          <p:cNvSpPr>
            <a:spLocks noGrp="1"/>
          </p:cNvSpPr>
          <p:nvPr>
            <p:ph idx="1"/>
          </p:nvPr>
        </p:nvSpPr>
        <p:spPr/>
        <p:txBody>
          <a:bodyPr>
            <a:normAutofit lnSpcReduction="10000"/>
          </a:bodyPr>
          <a:lstStyle/>
          <a:p>
            <a:r>
              <a:rPr lang="en-US" sz="2000" b="1" dirty="0" smtClean="0"/>
              <a:t>Proximity</a:t>
            </a:r>
            <a:endParaRPr lang="en-US" dirty="0" smtClean="0"/>
          </a:p>
          <a:p>
            <a:pPr lvl="1">
              <a:buFont typeface="Wingdings" panose="05000000000000000000" pitchFamily="2" charset="2"/>
              <a:buChar char="ü"/>
            </a:pPr>
            <a:r>
              <a:rPr lang="en-US" b="1" dirty="0"/>
              <a:t> </a:t>
            </a:r>
            <a:r>
              <a:rPr lang="en-US" dirty="0" smtClean="0"/>
              <a:t>Shadowing leaders</a:t>
            </a:r>
          </a:p>
          <a:p>
            <a:pPr lvl="1">
              <a:buFont typeface="Wingdings" panose="05000000000000000000" pitchFamily="2" charset="2"/>
              <a:buChar char="ü"/>
            </a:pPr>
            <a:r>
              <a:rPr lang="en-US" dirty="0"/>
              <a:t> </a:t>
            </a:r>
            <a:r>
              <a:rPr lang="en-US" dirty="0" smtClean="0"/>
              <a:t>Creating organizational lines of sight</a:t>
            </a:r>
          </a:p>
          <a:p>
            <a:pPr marL="274320" lvl="1" indent="0">
              <a:buNone/>
            </a:pPr>
            <a:r>
              <a:rPr lang="en-US" dirty="0" smtClean="0"/>
              <a:t>Most CEOs reported being in a good position to watch leaders whom they admired. Often (but not always), those leaders would intentionally create proximity.</a:t>
            </a:r>
          </a:p>
          <a:p>
            <a:pPr marL="274320" lvl="1" indent="0">
              <a:buNone/>
            </a:pPr>
            <a:endParaRPr lang="en-US" dirty="0" smtClean="0"/>
          </a:p>
          <a:p>
            <a:pPr marL="274320" lvl="1" indent="0">
              <a:buNone/>
            </a:pPr>
            <a:r>
              <a:rPr lang="en-US" i="1" u="sng" dirty="0" smtClean="0"/>
              <a:t>My </a:t>
            </a:r>
            <a:r>
              <a:rPr lang="en-US" i="1" u="sng" dirty="0"/>
              <a:t>entire life can be seen as the consequence of many people who </a:t>
            </a:r>
            <a:r>
              <a:rPr lang="en-US" i="1" u="sng" dirty="0" smtClean="0"/>
              <a:t>…allowed </a:t>
            </a:r>
            <a:r>
              <a:rPr lang="en-US" i="1" u="sng" dirty="0"/>
              <a:t>me to shadow them</a:t>
            </a:r>
            <a:r>
              <a:rPr lang="en-US" i="1" dirty="0"/>
              <a:t>, </a:t>
            </a:r>
            <a:r>
              <a:rPr lang="en-US" i="1" dirty="0" smtClean="0"/>
              <a:t>and </a:t>
            </a:r>
            <a:r>
              <a:rPr lang="en-US" i="1" dirty="0"/>
              <a:t>pulled me into settings that were transformative for me.</a:t>
            </a:r>
            <a:r>
              <a:rPr lang="en-US" dirty="0"/>
              <a:t> </a:t>
            </a:r>
            <a:endParaRPr lang="en-US" i="1" dirty="0" smtClean="0"/>
          </a:p>
          <a:p>
            <a:pPr marL="274320" lvl="1" indent="0">
              <a:buNone/>
            </a:pPr>
            <a:r>
              <a:rPr lang="en-US" i="1" u="sng" dirty="0"/>
              <a:t>I just learned a lot about leading from growing up with my Dad.</a:t>
            </a:r>
            <a:r>
              <a:rPr lang="en-US" i="1" dirty="0"/>
              <a:t>  The conversations that we would have around the dinner table; the example of his leading,…his choices (and what he said) about leadership – all of those things shaped how I thought about this job. </a:t>
            </a:r>
            <a:endParaRPr lang="en-US" i="1" dirty="0" smtClean="0"/>
          </a:p>
          <a:p>
            <a:pPr marL="274320" lvl="1" indent="0">
              <a:buNone/>
            </a:pPr>
            <a:endParaRPr lang="en-US" b="1" i="1" dirty="0"/>
          </a:p>
          <a:p>
            <a:pPr marL="274320" lvl="1" indent="0">
              <a:buNone/>
            </a:pPr>
            <a:r>
              <a:rPr lang="en-US" sz="2400" u="sng" dirty="0" smtClean="0"/>
              <a:t>Training implications</a:t>
            </a:r>
            <a:r>
              <a:rPr lang="en-US" sz="2400" smtClean="0"/>
              <a:t>: Leaders </a:t>
            </a:r>
            <a:r>
              <a:rPr lang="en-US" sz="2400" dirty="0" smtClean="0"/>
              <a:t>need to look for OTJ opportunities to give ECPs observational front rows.</a:t>
            </a:r>
          </a:p>
          <a:p>
            <a:pPr marL="274320" lvl="1" indent="0">
              <a:buNone/>
            </a:pPr>
            <a:endParaRPr lang="en-US" sz="2400" dirty="0"/>
          </a:p>
        </p:txBody>
      </p:sp>
    </p:spTree>
    <p:extLst>
      <p:ext uri="{BB962C8B-B14F-4D97-AF65-F5344CB8AC3E}">
        <p14:creationId xmlns:p14="http://schemas.microsoft.com/office/powerpoint/2010/main" val="3352058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Sustaining Ourselves in </a:t>
            </a:r>
            <a:r>
              <a:rPr lang="en-US" b="1" dirty="0" smtClean="0"/>
              <a:t>Leadership</a:t>
            </a:r>
            <a:endParaRPr lang="en-US" b="1"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In this session, f</a:t>
            </a:r>
            <a:r>
              <a:rPr lang="en-US" dirty="0" smtClean="0"/>
              <a:t>ocusing </a:t>
            </a:r>
            <a:r>
              <a:rPr lang="en-US" dirty="0" smtClean="0"/>
              <a:t>on the health of the leader, not of the business</a:t>
            </a:r>
          </a:p>
          <a:p>
            <a:r>
              <a:rPr lang="en-US" dirty="0" smtClean="0"/>
              <a:t>Sustaining ourselves Organizationally – </a:t>
            </a:r>
          </a:p>
          <a:p>
            <a:pPr lvl="1"/>
            <a:r>
              <a:rPr lang="en-US" dirty="0" smtClean="0"/>
              <a:t>Engagement – with business, staff and clientele</a:t>
            </a:r>
          </a:p>
          <a:p>
            <a:pPr lvl="1"/>
            <a:r>
              <a:rPr lang="en-US" dirty="0" smtClean="0"/>
              <a:t>Openness – humility + honesty + transparency</a:t>
            </a:r>
          </a:p>
          <a:p>
            <a:pPr lvl="1"/>
            <a:r>
              <a:rPr lang="en-US" dirty="0" smtClean="0"/>
              <a:t>Balance – </a:t>
            </a:r>
          </a:p>
          <a:p>
            <a:pPr lvl="2"/>
            <a:r>
              <a:rPr lang="en-US" dirty="0" smtClean="0"/>
              <a:t>Episodes vs. planned activities</a:t>
            </a:r>
          </a:p>
          <a:p>
            <a:pPr lvl="2"/>
            <a:r>
              <a:rPr lang="en-US" dirty="0" smtClean="0"/>
              <a:t>Offense vs. defense </a:t>
            </a:r>
          </a:p>
          <a:p>
            <a:pPr lvl="2"/>
            <a:r>
              <a:rPr lang="en-US" dirty="0" smtClean="0"/>
              <a:t>Leading from your strengths vs. stepping out of your comfort zone – more to follow on this balance</a:t>
            </a:r>
          </a:p>
          <a:p>
            <a:r>
              <a:rPr lang="en-US" dirty="0" smtClean="0"/>
              <a:t>Sustaining ourselves Physically – four cornerstones – diet, exercise, sleep and fun</a:t>
            </a:r>
          </a:p>
          <a:p>
            <a:r>
              <a:rPr lang="en-US" dirty="0" smtClean="0"/>
              <a:t>Sustaining ourselves Spiritually – faithful to your disciplines </a:t>
            </a:r>
          </a:p>
          <a:p>
            <a:pPr lvl="1"/>
            <a:r>
              <a:rPr lang="en-US" dirty="0" smtClean="0"/>
              <a:t>For me – morning prayers, speaking prep, communion, accountability</a:t>
            </a:r>
          </a:p>
          <a:p>
            <a:r>
              <a:rPr lang="en-US" dirty="0" smtClean="0"/>
              <a:t>Sustaining ourselves Relationally – internal and external – both vital</a:t>
            </a:r>
          </a:p>
          <a:p>
            <a:pPr marL="0" indent="0">
              <a:buNone/>
            </a:pPr>
            <a:endParaRPr lang="en-US" dirty="0"/>
          </a:p>
        </p:txBody>
      </p:sp>
    </p:spTree>
    <p:extLst>
      <p:ext uri="{BB962C8B-B14F-4D97-AF65-F5344CB8AC3E}">
        <p14:creationId xmlns:p14="http://schemas.microsoft.com/office/powerpoint/2010/main" val="1877892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solidFill>
                  <a:srgbClr val="002060"/>
                </a:solidFill>
              </a:rPr>
              <a:t>Leadership qualities (unranked) CEOs mentioned as ones they admired early </a:t>
            </a:r>
            <a:r>
              <a:rPr lang="en-US" sz="3200" dirty="0">
                <a:solidFill>
                  <a:srgbClr val="002060"/>
                </a:solidFill>
              </a:rPr>
              <a:t>in </a:t>
            </a:r>
            <a:r>
              <a:rPr lang="en-US" sz="3200" dirty="0" smtClean="0">
                <a:solidFill>
                  <a:srgbClr val="002060"/>
                </a:solidFill>
              </a:rPr>
              <a:t>their careers </a:t>
            </a:r>
            <a:endParaRPr lang="en-US" sz="3200" dirty="0">
              <a:solidFill>
                <a:srgbClr val="002060"/>
              </a:solidFill>
            </a:endParaRPr>
          </a:p>
        </p:txBody>
      </p:sp>
      <p:sp>
        <p:nvSpPr>
          <p:cNvPr id="3" name="Content Placeholder 2"/>
          <p:cNvSpPr>
            <a:spLocks noGrp="1"/>
          </p:cNvSpPr>
          <p:nvPr>
            <p:ph idx="1"/>
          </p:nvPr>
        </p:nvSpPr>
        <p:spPr/>
        <p:txBody>
          <a:bodyPr/>
          <a:lstStyle/>
          <a:p>
            <a:r>
              <a:rPr lang="en-US" dirty="0" smtClean="0"/>
              <a:t>Humility</a:t>
            </a:r>
          </a:p>
          <a:p>
            <a:r>
              <a:rPr lang="en-US" dirty="0" smtClean="0"/>
              <a:t>Authenticity</a:t>
            </a:r>
          </a:p>
          <a:p>
            <a:r>
              <a:rPr lang="en-US" dirty="0" smtClean="0"/>
              <a:t>Big picture perspective</a:t>
            </a:r>
          </a:p>
          <a:p>
            <a:r>
              <a:rPr lang="en-US" dirty="0" smtClean="0"/>
              <a:t>Integrity</a:t>
            </a:r>
          </a:p>
          <a:p>
            <a:r>
              <a:rPr lang="en-US" dirty="0" smtClean="0"/>
              <a:t>Customer/clientele </a:t>
            </a:r>
            <a:r>
              <a:rPr lang="en-US" dirty="0" smtClean="0"/>
              <a:t>focus</a:t>
            </a:r>
          </a:p>
          <a:p>
            <a:r>
              <a:rPr lang="en-US" dirty="0" smtClean="0"/>
              <a:t>Asking and listening</a:t>
            </a:r>
          </a:p>
          <a:p>
            <a:r>
              <a:rPr lang="en-US" dirty="0" smtClean="0"/>
              <a:t>Vigilance – always watching</a:t>
            </a:r>
          </a:p>
          <a:p>
            <a:r>
              <a:rPr lang="en-US" dirty="0" smtClean="0"/>
              <a:t>Drive</a:t>
            </a:r>
          </a:p>
          <a:p>
            <a:r>
              <a:rPr lang="en-US" dirty="0" smtClean="0"/>
              <a:t>Security in hiring up</a:t>
            </a:r>
          </a:p>
          <a:p>
            <a:r>
              <a:rPr lang="en-US" dirty="0" smtClean="0"/>
              <a:t>Recognition that everyone in the organization is important </a:t>
            </a:r>
            <a:endParaRPr lang="en-US" dirty="0"/>
          </a:p>
        </p:txBody>
      </p:sp>
    </p:spTree>
    <p:extLst>
      <p:ext uri="{BB962C8B-B14F-4D97-AF65-F5344CB8AC3E}">
        <p14:creationId xmlns:p14="http://schemas.microsoft.com/office/powerpoint/2010/main" val="111128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a:t>
            </a:r>
            <a:r>
              <a:rPr lang="en-US" dirty="0" smtClean="0">
                <a:solidFill>
                  <a:srgbClr val="002060"/>
                </a:solidFill>
              </a:rPr>
              <a:t>Selected quotes from CEOs</a:t>
            </a:r>
            <a:endParaRPr lang="en-US" dirty="0">
              <a:solidFill>
                <a:srgbClr val="002060"/>
              </a:solidFill>
            </a:endParaRPr>
          </a:p>
        </p:txBody>
      </p:sp>
      <p:sp>
        <p:nvSpPr>
          <p:cNvPr id="3" name="Content Placeholder 2"/>
          <p:cNvSpPr>
            <a:spLocks noGrp="1"/>
          </p:cNvSpPr>
          <p:nvPr>
            <p:ph idx="1"/>
          </p:nvPr>
        </p:nvSpPr>
        <p:spPr/>
        <p:txBody>
          <a:bodyPr>
            <a:normAutofit/>
          </a:bodyPr>
          <a:lstStyle/>
          <a:p>
            <a:pPr lvl="1"/>
            <a:r>
              <a:rPr lang="en-US" sz="2400" i="1" dirty="0"/>
              <a:t>You’ve got to think, even when young, about what impact you really want to make. What matters to you at the deepest/highest levels.</a:t>
            </a:r>
          </a:p>
          <a:p>
            <a:pPr lvl="1"/>
            <a:r>
              <a:rPr lang="en-US" sz="2400" i="1" dirty="0"/>
              <a:t>Leaders have to listen intently but then point the direction forward.</a:t>
            </a:r>
          </a:p>
          <a:p>
            <a:pPr lvl="1"/>
            <a:r>
              <a:rPr lang="en-US" sz="2400" i="1" dirty="0" smtClean="0"/>
              <a:t>The </a:t>
            </a:r>
            <a:r>
              <a:rPr lang="en-US" sz="2400" i="1" dirty="0"/>
              <a:t>ego is the monster under the bed waiting to devour you. </a:t>
            </a:r>
            <a:endParaRPr lang="en-US" sz="2400" i="1" dirty="0" smtClean="0"/>
          </a:p>
          <a:p>
            <a:pPr marL="274320" lvl="1" indent="0">
              <a:buNone/>
            </a:pPr>
            <a:endParaRPr lang="en-US" sz="2400" i="1" dirty="0" smtClean="0"/>
          </a:p>
          <a:p>
            <a:pPr lvl="1"/>
            <a:r>
              <a:rPr lang="en-US" sz="2400" i="1" dirty="0"/>
              <a:t>Many young potential leaders do not have the self-confidence to initiate themselves, but they will respond to an invitation.  </a:t>
            </a:r>
            <a:endParaRPr lang="en-US" sz="2400" i="1" dirty="0" smtClean="0"/>
          </a:p>
          <a:p>
            <a:pPr marL="274320" lvl="1" indent="0">
              <a:buNone/>
            </a:pPr>
            <a:endParaRPr lang="en-US" sz="2400" i="1" dirty="0" smtClean="0"/>
          </a:p>
          <a:p>
            <a:pPr lvl="1"/>
            <a:r>
              <a:rPr lang="en-US" sz="2400" i="1" dirty="0"/>
              <a:t>The combination of stretching myself and trusting my instincts has served me well, I think. </a:t>
            </a:r>
          </a:p>
          <a:p>
            <a:pPr lvl="1"/>
            <a:endParaRPr lang="en-US" sz="2400" i="1" dirty="0"/>
          </a:p>
        </p:txBody>
      </p:sp>
    </p:spTree>
    <p:extLst>
      <p:ext uri="{BB962C8B-B14F-4D97-AF65-F5344CB8AC3E}">
        <p14:creationId xmlns:p14="http://schemas.microsoft.com/office/powerpoint/2010/main" val="1965207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Quotes</a:t>
            </a:r>
            <a:endParaRPr lang="en-US" dirty="0"/>
          </a:p>
        </p:txBody>
      </p:sp>
      <p:sp>
        <p:nvSpPr>
          <p:cNvPr id="3" name="Content Placeholder 2"/>
          <p:cNvSpPr>
            <a:spLocks noGrp="1"/>
          </p:cNvSpPr>
          <p:nvPr>
            <p:ph idx="1"/>
          </p:nvPr>
        </p:nvSpPr>
        <p:spPr/>
        <p:txBody>
          <a:bodyPr>
            <a:normAutofit/>
          </a:bodyPr>
          <a:lstStyle/>
          <a:p>
            <a:pPr lvl="0"/>
            <a:r>
              <a:rPr lang="en-US" i="1" dirty="0"/>
              <a:t>Young leaders develop best when they are not micromanaged… I loved the freedom to experiment, fail, learn, and continue on</a:t>
            </a:r>
            <a:r>
              <a:rPr lang="en-US" i="1" dirty="0" smtClean="0"/>
              <a:t>.</a:t>
            </a:r>
          </a:p>
          <a:p>
            <a:pPr marL="0" lvl="0" indent="0">
              <a:buNone/>
            </a:pPr>
            <a:endParaRPr lang="en-US" i="1" dirty="0" smtClean="0"/>
          </a:p>
          <a:p>
            <a:pPr lvl="0"/>
            <a:r>
              <a:rPr lang="en-US" i="1" dirty="0"/>
              <a:t>I also noticed how he interacted </a:t>
            </a:r>
            <a:r>
              <a:rPr lang="en-US" i="1" dirty="0" smtClean="0"/>
              <a:t>…to </a:t>
            </a:r>
            <a:r>
              <a:rPr lang="en-US" i="1" dirty="0"/>
              <a:t>bring them out of their insecurity and </a:t>
            </a:r>
            <a:r>
              <a:rPr lang="en-US" i="1" dirty="0" smtClean="0"/>
              <a:t>his willingness </a:t>
            </a:r>
            <a:r>
              <a:rPr lang="en-US" i="1" dirty="0"/>
              <a:t>to give them responsibility even if they may fail.  </a:t>
            </a:r>
            <a:endParaRPr lang="en-US" i="1" dirty="0" smtClean="0"/>
          </a:p>
          <a:p>
            <a:pPr lvl="0"/>
            <a:endParaRPr lang="en-US" i="1" dirty="0"/>
          </a:p>
          <a:p>
            <a:pPr lvl="0"/>
            <a:r>
              <a:rPr lang="en-US" i="1" dirty="0" smtClean="0"/>
              <a:t>Role models …didn’t </a:t>
            </a:r>
            <a:r>
              <a:rPr lang="en-US" i="1" dirty="0"/>
              <a:t>even know that I was watching or that they were educating me, but they were </a:t>
            </a:r>
            <a:r>
              <a:rPr lang="en-US" i="1" dirty="0" smtClean="0"/>
              <a:t>models </a:t>
            </a:r>
            <a:r>
              <a:rPr lang="en-US" i="1" dirty="0"/>
              <a:t>of getting things </a:t>
            </a:r>
            <a:r>
              <a:rPr lang="en-US" i="1" dirty="0" smtClean="0"/>
              <a:t>done.</a:t>
            </a:r>
          </a:p>
          <a:p>
            <a:pPr lvl="0"/>
            <a:endParaRPr lang="en-US" i="1" dirty="0" smtClean="0"/>
          </a:p>
          <a:p>
            <a:pPr lvl="0"/>
            <a:r>
              <a:rPr lang="en-US" i="1" dirty="0"/>
              <a:t>Put customer and client interests ahead of your own. Rarely do you get burned by making this occur.</a:t>
            </a:r>
          </a:p>
          <a:p>
            <a:pPr lvl="0"/>
            <a:endParaRPr lang="en-US" i="1" dirty="0" smtClean="0"/>
          </a:p>
          <a:p>
            <a:pPr lvl="0"/>
            <a:endParaRPr lang="en-US" i="1" dirty="0"/>
          </a:p>
          <a:p>
            <a:endParaRPr lang="en-US" dirty="0"/>
          </a:p>
        </p:txBody>
      </p:sp>
    </p:spTree>
    <p:extLst>
      <p:ext uri="{BB962C8B-B14F-4D97-AF65-F5344CB8AC3E}">
        <p14:creationId xmlns:p14="http://schemas.microsoft.com/office/powerpoint/2010/main" val="2340205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Quotes </a:t>
            </a:r>
            <a:endParaRPr lang="en-US" dirty="0"/>
          </a:p>
        </p:txBody>
      </p:sp>
      <p:sp>
        <p:nvSpPr>
          <p:cNvPr id="3" name="Content Placeholder 2"/>
          <p:cNvSpPr>
            <a:spLocks noGrp="1"/>
          </p:cNvSpPr>
          <p:nvPr>
            <p:ph idx="1"/>
          </p:nvPr>
        </p:nvSpPr>
        <p:spPr/>
        <p:txBody>
          <a:bodyPr>
            <a:normAutofit lnSpcReduction="10000"/>
          </a:bodyPr>
          <a:lstStyle/>
          <a:p>
            <a:r>
              <a:rPr lang="en-US" i="1" dirty="0"/>
              <a:t>It was not formal mentoring, but rather my opportunity to be involved daily in and observe their business and personal lives</a:t>
            </a:r>
            <a:r>
              <a:rPr lang="en-US" i="1" dirty="0" smtClean="0"/>
              <a:t>.</a:t>
            </a:r>
          </a:p>
          <a:p>
            <a:endParaRPr lang="en-US" i="1" dirty="0"/>
          </a:p>
          <a:p>
            <a:r>
              <a:rPr lang="en-US" i="1" dirty="0"/>
              <a:t>They knew I was inexperienced, but they trusted my calling more than I did.  It was their trust that opened the deep </a:t>
            </a:r>
            <a:r>
              <a:rPr lang="en-US" i="1" dirty="0" smtClean="0"/>
              <a:t>well.</a:t>
            </a:r>
          </a:p>
          <a:p>
            <a:endParaRPr lang="en-US" i="1" dirty="0"/>
          </a:p>
          <a:p>
            <a:pPr lvl="0"/>
            <a:r>
              <a:rPr lang="en-US" i="1" dirty="0"/>
              <a:t>Never quit learning. Always listen and grab snippets from those you respect</a:t>
            </a:r>
            <a:r>
              <a:rPr lang="en-US" i="1" dirty="0" smtClean="0"/>
              <a:t>.</a:t>
            </a:r>
          </a:p>
          <a:p>
            <a:pPr lvl="0"/>
            <a:endParaRPr lang="en-US" i="1" dirty="0"/>
          </a:p>
          <a:p>
            <a:pPr lvl="0"/>
            <a:r>
              <a:rPr lang="en-US" i="1" dirty="0"/>
              <a:t>I was also watching everyone I could to see what worked and what didn’t.  Even now, I watch other people’s style, strategy and tactics for leading everything from the simplest weekly meetings to a long-term strategic planning process.</a:t>
            </a:r>
          </a:p>
          <a:p>
            <a:endParaRPr lang="en-US" i="1" dirty="0"/>
          </a:p>
        </p:txBody>
      </p:sp>
    </p:spTree>
    <p:extLst>
      <p:ext uri="{BB962C8B-B14F-4D97-AF65-F5344CB8AC3E}">
        <p14:creationId xmlns:p14="http://schemas.microsoft.com/office/powerpoint/2010/main" val="1065110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Quotes </a:t>
            </a:r>
            <a:endParaRPr lang="en-US" dirty="0"/>
          </a:p>
        </p:txBody>
      </p:sp>
      <p:sp>
        <p:nvSpPr>
          <p:cNvPr id="3" name="Content Placeholder 2"/>
          <p:cNvSpPr>
            <a:spLocks noGrp="1"/>
          </p:cNvSpPr>
          <p:nvPr>
            <p:ph idx="1"/>
          </p:nvPr>
        </p:nvSpPr>
        <p:spPr/>
        <p:txBody>
          <a:bodyPr/>
          <a:lstStyle/>
          <a:p>
            <a:r>
              <a:rPr lang="en-US" i="1" dirty="0"/>
              <a:t>The first thing that comes to mind for me is not a single mentor, but a series of mentors who gave me responsibilities or let me pursue projects that I was not ready for or prepared to do that let me test my abilities, learn things outside of the area I was working in, stretch and grow. </a:t>
            </a:r>
            <a:endParaRPr lang="en-US" i="1" dirty="0" smtClean="0"/>
          </a:p>
          <a:p>
            <a:endParaRPr lang="en-US" i="1" dirty="0"/>
          </a:p>
          <a:p>
            <a:r>
              <a:rPr lang="en-US" i="1" dirty="0" smtClean="0"/>
              <a:t>I </a:t>
            </a:r>
            <a:r>
              <a:rPr lang="en-US" i="1" dirty="0"/>
              <a:t>was both “prodded and nurtured” along by a whole list of people who saw that I had more capacity than I realized (certainly in the that moment, at least</a:t>
            </a:r>
            <a:r>
              <a:rPr lang="en-US" i="1" dirty="0" smtClean="0"/>
              <a:t>).</a:t>
            </a:r>
            <a:endParaRPr lang="en-US" i="1" dirty="0"/>
          </a:p>
        </p:txBody>
      </p:sp>
    </p:spTree>
    <p:extLst>
      <p:ext uri="{BB962C8B-B14F-4D97-AF65-F5344CB8AC3E}">
        <p14:creationId xmlns:p14="http://schemas.microsoft.com/office/powerpoint/2010/main" val="3213963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solidFill>
                  <a:srgbClr val="002060"/>
                </a:solidFill>
              </a:rPr>
              <a:t>Summary of the ways in which CEOs developed leadership early in their careers </a:t>
            </a:r>
            <a:endParaRPr lang="en-US" dirty="0">
              <a:solidFill>
                <a:srgbClr val="002060"/>
              </a:solidFill>
            </a:endParaRPr>
          </a:p>
        </p:txBody>
      </p:sp>
      <p:sp>
        <p:nvSpPr>
          <p:cNvPr id="3" name="Content Placeholder 2"/>
          <p:cNvSpPr>
            <a:spLocks noGrp="1"/>
          </p:cNvSpPr>
          <p:nvPr>
            <p:ph idx="1"/>
          </p:nvPr>
        </p:nvSpPr>
        <p:spPr/>
        <p:txBody>
          <a:bodyPr/>
          <a:lstStyle/>
          <a:p>
            <a:pPr marL="0" indent="0">
              <a:buNone/>
            </a:pPr>
            <a:endParaRPr lang="en-US" b="1" dirty="0" smtClean="0"/>
          </a:p>
          <a:p>
            <a:pPr marL="0" indent="0">
              <a:buNone/>
            </a:pPr>
            <a:r>
              <a:rPr lang="en-US" b="1" dirty="0" smtClean="0"/>
              <a:t>Learning</a:t>
            </a:r>
            <a:r>
              <a:rPr lang="en-US" dirty="0" smtClean="0"/>
              <a:t> – CEOs learned about leadership early in their careers by watching and listening to effective leaders. </a:t>
            </a:r>
          </a:p>
          <a:p>
            <a:pPr marL="0" indent="0">
              <a:buNone/>
            </a:pPr>
            <a:endParaRPr lang="en-US" b="1" dirty="0" smtClean="0"/>
          </a:p>
          <a:p>
            <a:pPr marL="0" indent="0">
              <a:buNone/>
            </a:pPr>
            <a:r>
              <a:rPr lang="en-US" b="1" dirty="0" smtClean="0"/>
              <a:t>Doing</a:t>
            </a:r>
            <a:r>
              <a:rPr lang="en-US" dirty="0" smtClean="0"/>
              <a:t> – The most effective skill development laboratory was a job that felt beyond their capacity but one for which they would be held totally responsible.</a:t>
            </a:r>
            <a:endParaRPr lang="en-US" dirty="0"/>
          </a:p>
        </p:txBody>
      </p:sp>
    </p:spTree>
    <p:extLst>
      <p:ext uri="{BB962C8B-B14F-4D97-AF65-F5344CB8AC3E}">
        <p14:creationId xmlns:p14="http://schemas.microsoft.com/office/powerpoint/2010/main" val="608948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Suggestions for sustaining ourselves that came up in the breakout session</a:t>
            </a:r>
            <a:endParaRPr lang="en-US" dirty="0"/>
          </a:p>
        </p:txBody>
      </p:sp>
      <p:sp>
        <p:nvSpPr>
          <p:cNvPr id="3" name="Content Placeholder 2"/>
          <p:cNvSpPr>
            <a:spLocks noGrp="1"/>
          </p:cNvSpPr>
          <p:nvPr>
            <p:ph idx="1"/>
          </p:nvPr>
        </p:nvSpPr>
        <p:spPr/>
        <p:txBody>
          <a:bodyPr/>
          <a:lstStyle/>
          <a:p>
            <a:r>
              <a:rPr lang="en-US" dirty="0" smtClean="0"/>
              <a:t>Counseling</a:t>
            </a:r>
          </a:p>
          <a:p>
            <a:r>
              <a:rPr lang="en-US" dirty="0" smtClean="0"/>
              <a:t>Discipline of setting aside time to listen to God</a:t>
            </a:r>
          </a:p>
          <a:p>
            <a:r>
              <a:rPr lang="en-US" dirty="0" smtClean="0"/>
              <a:t>Spiritual advisor</a:t>
            </a:r>
          </a:p>
          <a:p>
            <a:r>
              <a:rPr lang="en-US" dirty="0" smtClean="0"/>
              <a:t>Walking and thinking or praying</a:t>
            </a:r>
          </a:p>
          <a:p>
            <a:endParaRPr lang="en-US" dirty="0"/>
          </a:p>
          <a:p>
            <a:pPr marL="0" indent="0">
              <a:buNone/>
            </a:pPr>
            <a:r>
              <a:rPr lang="en-US" dirty="0" smtClean="0"/>
              <a:t>I’m sure there were others, but I don’t have the notes just yet. Feel free to contact me if you have any questions. </a:t>
            </a:r>
            <a:r>
              <a:rPr lang="en-US" dirty="0" smtClean="0">
                <a:hlinkClick r:id="rId2"/>
              </a:rPr>
              <a:t>Wrobinson@whitworth.edu</a:t>
            </a:r>
            <a:endParaRPr lang="en-US" dirty="0" smtClean="0"/>
          </a:p>
          <a:p>
            <a:pPr marL="0" indent="0">
              <a:buNone/>
            </a:pPr>
            <a:endParaRPr lang="en-US" dirty="0"/>
          </a:p>
        </p:txBody>
      </p:sp>
    </p:spTree>
    <p:extLst>
      <p:ext uri="{BB962C8B-B14F-4D97-AF65-F5344CB8AC3E}">
        <p14:creationId xmlns:p14="http://schemas.microsoft.com/office/powerpoint/2010/main" val="29329561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4294967295"/>
          </p:nvPr>
        </p:nvSpPr>
        <p:spPr>
          <a:xfrm>
            <a:off x="857250" y="457200"/>
            <a:ext cx="8305800" cy="1371600"/>
          </a:xfrm>
        </p:spPr>
        <p:txBody>
          <a:bodyPr>
            <a:normAutofit/>
          </a:bodyPr>
          <a:lstStyle/>
          <a:p>
            <a:pPr marL="0" indent="0" algn="ctr">
              <a:buNone/>
            </a:pPr>
            <a:r>
              <a:rPr lang="en-US" sz="2400" b="1" dirty="0" smtClean="0"/>
              <a:t>Sustaining your leadership and developing others</a:t>
            </a:r>
          </a:p>
          <a:p>
            <a:pPr marL="0" indent="0">
              <a:buNone/>
            </a:pPr>
            <a:r>
              <a:rPr lang="en-US" sz="2200" dirty="0" smtClean="0"/>
              <a:t>	 NOT YOUR STRENGTHS </a:t>
            </a:r>
            <a:r>
              <a:rPr lang="en-US" sz="2200" dirty="0">
                <a:sym typeface="Wingdings" panose="05000000000000000000" pitchFamily="2" charset="2"/>
              </a:rPr>
              <a:t> </a:t>
            </a:r>
            <a:r>
              <a:rPr lang="en-US" sz="2200" dirty="0" smtClean="0">
                <a:sym typeface="Wingdings" panose="05000000000000000000" pitchFamily="2" charset="2"/>
              </a:rPr>
              <a:t> </a:t>
            </a:r>
            <a:r>
              <a:rPr lang="en-US" sz="2200" dirty="0" smtClean="0"/>
              <a:t>    YOUR STRENGTHS</a:t>
            </a:r>
          </a:p>
          <a:p>
            <a:pPr marL="0" indent="0">
              <a:buNone/>
            </a:pPr>
            <a:endParaRPr lang="en-US" sz="2200" dirty="0"/>
          </a:p>
          <a:p>
            <a:pPr marL="0" indent="0">
              <a:buNone/>
            </a:pPr>
            <a:endParaRPr lang="en-US" sz="2200" dirty="0" smtClean="0"/>
          </a:p>
          <a:p>
            <a:pPr marL="0" indent="0">
              <a:buNone/>
            </a:pP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2931033558"/>
              </p:ext>
            </p:extLst>
          </p:nvPr>
        </p:nvGraphicFramePr>
        <p:xfrm>
          <a:off x="685798" y="1295400"/>
          <a:ext cx="7620001" cy="5105400"/>
        </p:xfrm>
        <a:graphic>
          <a:graphicData uri="http://schemas.openxmlformats.org/drawingml/2006/table">
            <a:tbl>
              <a:tblPr firstRow="1" firstCol="1" bandRow="1">
                <a:tableStyleId>{5C22544A-7EE6-4342-B048-85BDC9FD1C3A}</a:tableStyleId>
              </a:tblPr>
              <a:tblGrid>
                <a:gridCol w="1416725"/>
                <a:gridCol w="3101638"/>
                <a:gridCol w="3101638"/>
              </a:tblGrid>
              <a:tr h="2693322">
                <a:tc>
                  <a:txBody>
                    <a:bodyPr/>
                    <a:lstStyle/>
                    <a:p>
                      <a:pPr marL="0" marR="0">
                        <a:lnSpc>
                          <a:spcPct val="115000"/>
                        </a:lnSpc>
                        <a:spcBef>
                          <a:spcPts val="0"/>
                        </a:spcBef>
                        <a:spcAft>
                          <a:spcPts val="1000"/>
                        </a:spcAft>
                      </a:pPr>
                      <a:r>
                        <a:rPr lang="en-US" sz="1800" b="0" dirty="0">
                          <a:solidFill>
                            <a:schemeClr val="tx1"/>
                          </a:solidFill>
                          <a:effectLst/>
                        </a:rPr>
                        <a:t> </a:t>
                      </a:r>
                    </a:p>
                    <a:p>
                      <a:pPr marL="0" marR="0">
                        <a:lnSpc>
                          <a:spcPct val="115000"/>
                        </a:lnSpc>
                        <a:spcBef>
                          <a:spcPts val="0"/>
                        </a:spcBef>
                        <a:spcAft>
                          <a:spcPts val="1000"/>
                        </a:spcAft>
                      </a:pPr>
                      <a:r>
                        <a:rPr lang="en-US" sz="1800" b="0" dirty="0">
                          <a:solidFill>
                            <a:schemeClr val="tx1"/>
                          </a:solidFill>
                          <a:effectLst/>
                        </a:rPr>
                        <a:t> </a:t>
                      </a:r>
                    </a:p>
                    <a:p>
                      <a:pPr marL="0" marR="0">
                        <a:lnSpc>
                          <a:spcPct val="115000"/>
                        </a:lnSpc>
                        <a:spcBef>
                          <a:spcPts val="0"/>
                        </a:spcBef>
                        <a:spcAft>
                          <a:spcPts val="1000"/>
                        </a:spcAft>
                      </a:pPr>
                      <a:r>
                        <a:rPr lang="en-US" sz="1800" b="0" baseline="0" dirty="0" smtClean="0">
                          <a:solidFill>
                            <a:schemeClr val="tx1"/>
                          </a:solidFill>
                          <a:effectLst/>
                          <a:latin typeface="+mn-lt"/>
                          <a:ea typeface="+mn-ea"/>
                          <a:cs typeface="+mn-cs"/>
                        </a:rPr>
                        <a:t>ACTIONS EXPECTED FROM YOUR POSITION</a:t>
                      </a:r>
                      <a:endParaRPr lang="en-US" sz="1800" b="0" dirty="0">
                        <a:solidFill>
                          <a:schemeClr val="tx1"/>
                        </a:solidFill>
                        <a:effectLst/>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5000"/>
                        </a:lnSpc>
                        <a:spcBef>
                          <a:spcPts val="0"/>
                        </a:spcBef>
                        <a:spcAft>
                          <a:spcPts val="1000"/>
                        </a:spcAft>
                      </a:pPr>
                      <a:r>
                        <a:rPr lang="en-US" sz="1800" b="0" dirty="0" smtClean="0">
                          <a:solidFill>
                            <a:schemeClr val="tx1"/>
                          </a:solidFill>
                          <a:effectLst/>
                        </a:rPr>
                        <a:t>2</a:t>
                      </a:r>
                      <a:endParaRPr lang="en-US" sz="1800" b="0" dirty="0">
                        <a:solidFill>
                          <a:schemeClr val="tx1"/>
                        </a:solidFill>
                        <a:effectLs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1000"/>
                        </a:spcAft>
                      </a:pPr>
                      <a:r>
                        <a:rPr lang="en-US" sz="1800" b="0" dirty="0">
                          <a:solidFill>
                            <a:schemeClr val="tx1"/>
                          </a:solidFill>
                          <a:effectLst/>
                        </a:rPr>
                        <a:t>1</a:t>
                      </a:r>
                    </a:p>
                    <a:p>
                      <a:pPr marL="0" marR="0" algn="ctr">
                        <a:lnSpc>
                          <a:spcPct val="115000"/>
                        </a:lnSpc>
                        <a:spcBef>
                          <a:spcPts val="0"/>
                        </a:spcBef>
                        <a:spcAft>
                          <a:spcPts val="1000"/>
                        </a:spcAft>
                      </a:pPr>
                      <a:r>
                        <a:rPr lang="en-US" sz="1800" b="0" dirty="0">
                          <a:solidFill>
                            <a:schemeClr val="tx1"/>
                          </a:solidFill>
                          <a:effectLst/>
                        </a:rPr>
                        <a:t> </a:t>
                      </a:r>
                      <a:endParaRPr lang="en-US" sz="1800" b="0" dirty="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412078">
                <a:tc>
                  <a:txBody>
                    <a:bodyPr/>
                    <a:lstStyle/>
                    <a:p>
                      <a:pPr marL="0" marR="0">
                        <a:lnSpc>
                          <a:spcPct val="115000"/>
                        </a:lnSpc>
                        <a:spcBef>
                          <a:spcPts val="0"/>
                        </a:spcBef>
                        <a:spcAft>
                          <a:spcPts val="1000"/>
                        </a:spcAft>
                      </a:pPr>
                      <a:r>
                        <a:rPr lang="en-US" sz="1800" b="0" dirty="0">
                          <a:solidFill>
                            <a:schemeClr val="tx1"/>
                          </a:solidFill>
                          <a:effectLst/>
                        </a:rPr>
                        <a:t> </a:t>
                      </a:r>
                    </a:p>
                    <a:p>
                      <a:pPr marL="0" marR="0">
                        <a:lnSpc>
                          <a:spcPct val="115000"/>
                        </a:lnSpc>
                        <a:spcBef>
                          <a:spcPts val="0"/>
                        </a:spcBef>
                        <a:spcAft>
                          <a:spcPts val="1000"/>
                        </a:spcAft>
                      </a:pPr>
                      <a:r>
                        <a:rPr lang="en-US" sz="1800" b="0" dirty="0">
                          <a:solidFill>
                            <a:schemeClr val="tx1"/>
                          </a:solidFill>
                          <a:effectLst/>
                        </a:rPr>
                        <a:t> </a:t>
                      </a:r>
                      <a:r>
                        <a:rPr lang="en-US" sz="1800" b="0" dirty="0" smtClean="0">
                          <a:solidFill>
                            <a:schemeClr val="tx1"/>
                          </a:solidFill>
                          <a:effectLst/>
                        </a:rPr>
                        <a:t>ACTIONS UNEXPECT-ED FROM YOUR POSITION</a:t>
                      </a:r>
                      <a:endParaRPr lang="en-US" sz="1800" b="0" dirty="0">
                        <a:solidFill>
                          <a:schemeClr val="tx1"/>
                        </a:solidFill>
                        <a:effectLst/>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5000"/>
                        </a:lnSpc>
                        <a:spcBef>
                          <a:spcPts val="0"/>
                        </a:spcBef>
                        <a:spcAft>
                          <a:spcPts val="1000"/>
                        </a:spcAft>
                      </a:pPr>
                      <a:r>
                        <a:rPr lang="en-US" sz="1800" b="0" dirty="0" smtClean="0">
                          <a:effectLst/>
                        </a:rPr>
                        <a:t>4</a:t>
                      </a:r>
                      <a:endParaRPr lang="en-US" sz="1800" b="0" dirty="0">
                        <a:effectLs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1000"/>
                        </a:spcAft>
                      </a:pPr>
                      <a:r>
                        <a:rPr lang="en-US" sz="1800" b="0" dirty="0" smtClean="0">
                          <a:effectLst/>
                        </a:rPr>
                        <a:t>3</a:t>
                      </a:r>
                      <a:endParaRPr lang="en-US" sz="1800" b="0" dirty="0">
                        <a:effectLs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8" name="Rectangle 1"/>
          <p:cNvSpPr>
            <a:spLocks noChangeArrowheads="1"/>
          </p:cNvSpPr>
          <p:nvPr/>
        </p:nvSpPr>
        <p:spPr bwMode="auto">
          <a:xfrm>
            <a:off x="2082800" y="210185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191578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4294967295"/>
          </p:nvPr>
        </p:nvSpPr>
        <p:spPr>
          <a:xfrm>
            <a:off x="857250" y="457200"/>
            <a:ext cx="8305800" cy="1371600"/>
          </a:xfrm>
        </p:spPr>
        <p:txBody>
          <a:bodyPr>
            <a:normAutofit/>
          </a:bodyPr>
          <a:lstStyle/>
          <a:p>
            <a:pPr marL="0" indent="0" algn="ctr">
              <a:buNone/>
            </a:pPr>
            <a:r>
              <a:rPr lang="en-US" sz="2400" b="1" dirty="0" smtClean="0"/>
              <a:t>Strengthening your leadership and developing others</a:t>
            </a:r>
          </a:p>
          <a:p>
            <a:pPr marL="0" indent="0">
              <a:buNone/>
            </a:pPr>
            <a:r>
              <a:rPr lang="en-US" sz="2200" dirty="0"/>
              <a:t> </a:t>
            </a:r>
            <a:r>
              <a:rPr lang="en-US" sz="2200" dirty="0" smtClean="0"/>
              <a:t>      NOT YOUR STRENGTHS </a:t>
            </a:r>
            <a:r>
              <a:rPr lang="en-US" sz="2200" dirty="0" smtClean="0">
                <a:sym typeface="Wingdings" panose="05000000000000000000" pitchFamily="2" charset="2"/>
              </a:rPr>
              <a:t>--------</a:t>
            </a:r>
            <a:r>
              <a:rPr lang="en-US" sz="2200" dirty="0" smtClean="0"/>
              <a:t> YOUR STRENGTHS</a:t>
            </a:r>
          </a:p>
          <a:p>
            <a:pPr marL="0" indent="0">
              <a:buNone/>
            </a:pPr>
            <a:endParaRPr lang="en-US" sz="2200" dirty="0"/>
          </a:p>
          <a:p>
            <a:pPr marL="0" indent="0">
              <a:buNone/>
            </a:pPr>
            <a:endParaRPr lang="en-US" sz="2200" dirty="0" smtClean="0"/>
          </a:p>
          <a:p>
            <a:pPr marL="0" indent="0">
              <a:buNone/>
            </a:pP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2442958776"/>
              </p:ext>
            </p:extLst>
          </p:nvPr>
        </p:nvGraphicFramePr>
        <p:xfrm>
          <a:off x="685798" y="1295400"/>
          <a:ext cx="7620001" cy="5105400"/>
        </p:xfrm>
        <a:graphic>
          <a:graphicData uri="http://schemas.openxmlformats.org/drawingml/2006/table">
            <a:tbl>
              <a:tblPr firstRow="1" firstCol="1" bandRow="1">
                <a:tableStyleId>{5C22544A-7EE6-4342-B048-85BDC9FD1C3A}</a:tableStyleId>
              </a:tblPr>
              <a:tblGrid>
                <a:gridCol w="1416725"/>
                <a:gridCol w="3101638"/>
                <a:gridCol w="3101638"/>
              </a:tblGrid>
              <a:tr h="2693322">
                <a:tc>
                  <a:txBody>
                    <a:bodyPr/>
                    <a:lstStyle/>
                    <a:p>
                      <a:pPr marL="0" marR="0">
                        <a:lnSpc>
                          <a:spcPct val="115000"/>
                        </a:lnSpc>
                        <a:spcBef>
                          <a:spcPts val="0"/>
                        </a:spcBef>
                        <a:spcAft>
                          <a:spcPts val="1000"/>
                        </a:spcAft>
                      </a:pPr>
                      <a:r>
                        <a:rPr lang="en-US" sz="1800" b="0" dirty="0">
                          <a:solidFill>
                            <a:schemeClr val="tx1"/>
                          </a:solidFill>
                          <a:effectLst/>
                        </a:rPr>
                        <a:t> </a:t>
                      </a:r>
                    </a:p>
                    <a:p>
                      <a:pPr marL="0" marR="0">
                        <a:lnSpc>
                          <a:spcPct val="115000"/>
                        </a:lnSpc>
                        <a:spcBef>
                          <a:spcPts val="0"/>
                        </a:spcBef>
                        <a:spcAft>
                          <a:spcPts val="1000"/>
                        </a:spcAft>
                      </a:pPr>
                      <a:r>
                        <a:rPr lang="en-US" sz="1800" b="0" dirty="0">
                          <a:solidFill>
                            <a:schemeClr val="tx1"/>
                          </a:solidFill>
                          <a:effectLst/>
                        </a:rPr>
                        <a:t> </a:t>
                      </a:r>
                    </a:p>
                    <a:p>
                      <a:pPr marL="0" marR="0">
                        <a:lnSpc>
                          <a:spcPct val="115000"/>
                        </a:lnSpc>
                        <a:spcBef>
                          <a:spcPts val="0"/>
                        </a:spcBef>
                        <a:spcAft>
                          <a:spcPts val="1000"/>
                        </a:spcAft>
                      </a:pPr>
                      <a:r>
                        <a:rPr lang="en-US" sz="1800" b="0" baseline="0" dirty="0" smtClean="0">
                          <a:solidFill>
                            <a:schemeClr val="tx1"/>
                          </a:solidFill>
                          <a:effectLst/>
                          <a:latin typeface="+mn-lt"/>
                          <a:ea typeface="+mn-ea"/>
                          <a:cs typeface="+mn-cs"/>
                        </a:rPr>
                        <a:t>ACTIONS EXPECTED FROM YOUR POSITION</a:t>
                      </a:r>
                      <a:endParaRPr lang="en-US" sz="1800" b="0" dirty="0">
                        <a:solidFill>
                          <a:schemeClr val="tx1"/>
                        </a:solidFill>
                        <a:effectLst/>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5000"/>
                        </a:lnSpc>
                        <a:spcBef>
                          <a:spcPts val="0"/>
                        </a:spcBef>
                        <a:spcAft>
                          <a:spcPts val="1000"/>
                        </a:spcAft>
                      </a:pPr>
                      <a:r>
                        <a:rPr lang="en-US" sz="1800" b="0" dirty="0" smtClean="0">
                          <a:solidFill>
                            <a:schemeClr val="tx1"/>
                          </a:solidFill>
                          <a:effectLst/>
                        </a:rPr>
                        <a:t>2</a:t>
                      </a:r>
                      <a:endParaRPr lang="en-US" sz="1800" b="0" dirty="0">
                        <a:solidFill>
                          <a:schemeClr val="tx1"/>
                        </a:solidFill>
                        <a:effectLs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1000"/>
                        </a:spcAft>
                      </a:pPr>
                      <a:r>
                        <a:rPr lang="en-US" sz="1800" b="0" dirty="0">
                          <a:solidFill>
                            <a:schemeClr val="tx1"/>
                          </a:solidFill>
                          <a:effectLst/>
                        </a:rPr>
                        <a:t>1</a:t>
                      </a:r>
                    </a:p>
                    <a:p>
                      <a:pPr marL="0" marR="0" algn="ctr">
                        <a:lnSpc>
                          <a:spcPct val="115000"/>
                        </a:lnSpc>
                        <a:spcBef>
                          <a:spcPts val="0"/>
                        </a:spcBef>
                        <a:spcAft>
                          <a:spcPts val="1000"/>
                        </a:spcAft>
                      </a:pPr>
                      <a:r>
                        <a:rPr lang="en-US" sz="1800" b="0" dirty="0">
                          <a:solidFill>
                            <a:schemeClr val="tx1"/>
                          </a:solidFill>
                          <a:effectLst/>
                        </a:rPr>
                        <a:t> </a:t>
                      </a:r>
                      <a:r>
                        <a:rPr lang="en-US" sz="1800" b="1" dirty="0" smtClean="0">
                          <a:solidFill>
                            <a:schemeClr val="tx1"/>
                          </a:solidFill>
                          <a:effectLst/>
                          <a:latin typeface="+mn-lt"/>
                          <a:ea typeface="+mn-ea"/>
                          <a:cs typeface="+mn-cs"/>
                        </a:rPr>
                        <a:t>Lead</a:t>
                      </a:r>
                      <a:r>
                        <a:rPr lang="en-US" sz="1800" b="1" baseline="0" dirty="0" smtClean="0">
                          <a:solidFill>
                            <a:schemeClr val="tx1"/>
                          </a:solidFill>
                          <a:effectLst/>
                          <a:latin typeface="+mn-lt"/>
                          <a:ea typeface="+mn-ea"/>
                          <a:cs typeface="+mn-cs"/>
                        </a:rPr>
                        <a:t> from here</a:t>
                      </a:r>
                    </a:p>
                    <a:p>
                      <a:pPr marL="0" marR="0" algn="l">
                        <a:lnSpc>
                          <a:spcPct val="115000"/>
                        </a:lnSpc>
                        <a:spcBef>
                          <a:spcPts val="0"/>
                        </a:spcBef>
                        <a:spcAft>
                          <a:spcPts val="1000"/>
                        </a:spcAft>
                      </a:pPr>
                      <a:r>
                        <a:rPr lang="en-US" sz="1800" b="0" baseline="0" dirty="0" smtClean="0">
                          <a:solidFill>
                            <a:schemeClr val="tx1"/>
                          </a:solidFill>
                          <a:effectLst/>
                          <a:latin typeface="+mn-lt"/>
                          <a:ea typeface="+mn-ea"/>
                          <a:cs typeface="+mn-cs"/>
                        </a:rPr>
                        <a:t>   -positioning</a:t>
                      </a:r>
                    </a:p>
                    <a:p>
                      <a:pPr marL="0" marR="0" algn="l">
                        <a:lnSpc>
                          <a:spcPct val="115000"/>
                        </a:lnSpc>
                        <a:spcBef>
                          <a:spcPts val="0"/>
                        </a:spcBef>
                        <a:spcAft>
                          <a:spcPts val="1000"/>
                        </a:spcAft>
                      </a:pPr>
                      <a:r>
                        <a:rPr lang="en-US" sz="1800" b="0" baseline="0" dirty="0" smtClean="0">
                          <a:solidFill>
                            <a:schemeClr val="tx1"/>
                          </a:solidFill>
                          <a:effectLst/>
                          <a:latin typeface="+mn-lt"/>
                          <a:ea typeface="+mn-ea"/>
                          <a:cs typeface="+mn-cs"/>
                        </a:rPr>
                        <a:t>   -preparing</a:t>
                      </a:r>
                    </a:p>
                    <a:p>
                      <a:pPr marL="0" marR="0" algn="l">
                        <a:lnSpc>
                          <a:spcPct val="115000"/>
                        </a:lnSpc>
                        <a:spcBef>
                          <a:spcPts val="0"/>
                        </a:spcBef>
                        <a:spcAft>
                          <a:spcPts val="1000"/>
                        </a:spcAft>
                      </a:pPr>
                      <a:r>
                        <a:rPr lang="en-US" sz="1800" b="0" baseline="0" dirty="0" smtClean="0">
                          <a:solidFill>
                            <a:schemeClr val="tx1"/>
                          </a:solidFill>
                          <a:effectLst/>
                          <a:latin typeface="+mn-lt"/>
                          <a:ea typeface="+mn-ea"/>
                          <a:cs typeface="+mn-cs"/>
                        </a:rPr>
                        <a:t>   -performing</a:t>
                      </a:r>
                      <a:endParaRPr lang="en-US" sz="1800" b="0" dirty="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412078">
                <a:tc>
                  <a:txBody>
                    <a:bodyPr/>
                    <a:lstStyle/>
                    <a:p>
                      <a:pPr marL="0" marR="0">
                        <a:lnSpc>
                          <a:spcPct val="115000"/>
                        </a:lnSpc>
                        <a:spcBef>
                          <a:spcPts val="0"/>
                        </a:spcBef>
                        <a:spcAft>
                          <a:spcPts val="1000"/>
                        </a:spcAft>
                      </a:pPr>
                      <a:r>
                        <a:rPr lang="en-US" sz="1800" b="0" dirty="0">
                          <a:solidFill>
                            <a:schemeClr val="tx1"/>
                          </a:solidFill>
                          <a:effectLst/>
                        </a:rPr>
                        <a:t> </a:t>
                      </a:r>
                    </a:p>
                    <a:p>
                      <a:pPr marL="0" marR="0">
                        <a:lnSpc>
                          <a:spcPct val="115000"/>
                        </a:lnSpc>
                        <a:spcBef>
                          <a:spcPts val="0"/>
                        </a:spcBef>
                        <a:spcAft>
                          <a:spcPts val="1000"/>
                        </a:spcAft>
                      </a:pPr>
                      <a:r>
                        <a:rPr lang="en-US" sz="1800" b="0" dirty="0">
                          <a:solidFill>
                            <a:schemeClr val="tx1"/>
                          </a:solidFill>
                          <a:effectLst/>
                        </a:rPr>
                        <a:t> </a:t>
                      </a:r>
                      <a:r>
                        <a:rPr lang="en-US" sz="1800" b="0" dirty="0" smtClean="0">
                          <a:solidFill>
                            <a:schemeClr val="tx1"/>
                          </a:solidFill>
                          <a:effectLst/>
                        </a:rPr>
                        <a:t>ACTIONS UNEXPECT-ED FROM YOUR POSITION</a:t>
                      </a:r>
                      <a:endParaRPr lang="en-US" sz="1800" b="0" dirty="0">
                        <a:solidFill>
                          <a:schemeClr val="tx1"/>
                        </a:solidFill>
                        <a:effectLst/>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5000"/>
                        </a:lnSpc>
                        <a:spcBef>
                          <a:spcPts val="0"/>
                        </a:spcBef>
                        <a:spcAft>
                          <a:spcPts val="1000"/>
                        </a:spcAft>
                      </a:pPr>
                      <a:r>
                        <a:rPr lang="en-US" sz="1800" b="0" dirty="0" smtClean="0">
                          <a:effectLst/>
                        </a:rPr>
                        <a:t>4</a:t>
                      </a:r>
                      <a:endParaRPr lang="en-US" sz="1800" b="0" dirty="0">
                        <a:effectLs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1000"/>
                        </a:spcAft>
                      </a:pPr>
                      <a:r>
                        <a:rPr lang="en-US" sz="1800" b="0" dirty="0" smtClean="0">
                          <a:effectLst/>
                        </a:rPr>
                        <a:t>3</a:t>
                      </a:r>
                      <a:endParaRPr lang="en-US" sz="1800" b="0" dirty="0">
                        <a:effectLs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8" name="Rectangle 1"/>
          <p:cNvSpPr>
            <a:spLocks noChangeArrowheads="1"/>
          </p:cNvSpPr>
          <p:nvPr/>
        </p:nvSpPr>
        <p:spPr bwMode="auto">
          <a:xfrm>
            <a:off x="2082800" y="210185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917651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4294967295"/>
          </p:nvPr>
        </p:nvSpPr>
        <p:spPr>
          <a:xfrm>
            <a:off x="857250" y="457200"/>
            <a:ext cx="8305800" cy="1371600"/>
          </a:xfrm>
        </p:spPr>
        <p:txBody>
          <a:bodyPr>
            <a:normAutofit/>
          </a:bodyPr>
          <a:lstStyle/>
          <a:p>
            <a:pPr marL="0" indent="0" algn="ctr">
              <a:buNone/>
            </a:pPr>
            <a:r>
              <a:rPr lang="en-US" sz="2400" b="1" dirty="0" smtClean="0"/>
              <a:t>Strengthening your leadership and developing others</a:t>
            </a:r>
          </a:p>
          <a:p>
            <a:pPr marL="0" indent="0">
              <a:buNone/>
            </a:pPr>
            <a:r>
              <a:rPr lang="en-US" sz="2200" dirty="0" smtClean="0"/>
              <a:t>	 NOT YOUR STRENGTHS </a:t>
            </a:r>
            <a:r>
              <a:rPr lang="en-US" sz="2200" dirty="0" smtClean="0">
                <a:sym typeface="Wingdings" panose="05000000000000000000" pitchFamily="2" charset="2"/>
              </a:rPr>
              <a:t>--------</a:t>
            </a:r>
            <a:r>
              <a:rPr lang="en-US" sz="2200" dirty="0" smtClean="0"/>
              <a:t> YOUR STRENGTHS</a:t>
            </a:r>
          </a:p>
          <a:p>
            <a:pPr marL="0" indent="0">
              <a:buNone/>
            </a:pPr>
            <a:endParaRPr lang="en-US" sz="2200" dirty="0"/>
          </a:p>
          <a:p>
            <a:pPr marL="0" indent="0">
              <a:buNone/>
            </a:pPr>
            <a:endParaRPr lang="en-US" sz="2200" dirty="0" smtClean="0"/>
          </a:p>
          <a:p>
            <a:pPr marL="0" indent="0">
              <a:buNone/>
            </a:pP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3783037649"/>
              </p:ext>
            </p:extLst>
          </p:nvPr>
        </p:nvGraphicFramePr>
        <p:xfrm>
          <a:off x="685798" y="1295400"/>
          <a:ext cx="7620001" cy="5105400"/>
        </p:xfrm>
        <a:graphic>
          <a:graphicData uri="http://schemas.openxmlformats.org/drawingml/2006/table">
            <a:tbl>
              <a:tblPr firstRow="1" firstCol="1" bandRow="1">
                <a:tableStyleId>{5C22544A-7EE6-4342-B048-85BDC9FD1C3A}</a:tableStyleId>
              </a:tblPr>
              <a:tblGrid>
                <a:gridCol w="1416725"/>
                <a:gridCol w="3101638"/>
                <a:gridCol w="3101638"/>
              </a:tblGrid>
              <a:tr h="2693322">
                <a:tc>
                  <a:txBody>
                    <a:bodyPr/>
                    <a:lstStyle/>
                    <a:p>
                      <a:pPr marL="0" marR="0">
                        <a:lnSpc>
                          <a:spcPct val="115000"/>
                        </a:lnSpc>
                        <a:spcBef>
                          <a:spcPts val="0"/>
                        </a:spcBef>
                        <a:spcAft>
                          <a:spcPts val="1000"/>
                        </a:spcAft>
                      </a:pPr>
                      <a:r>
                        <a:rPr lang="en-US" sz="1800" b="0" dirty="0">
                          <a:solidFill>
                            <a:schemeClr val="tx1"/>
                          </a:solidFill>
                          <a:effectLst/>
                        </a:rPr>
                        <a:t> </a:t>
                      </a:r>
                    </a:p>
                    <a:p>
                      <a:pPr marL="0" marR="0">
                        <a:lnSpc>
                          <a:spcPct val="115000"/>
                        </a:lnSpc>
                        <a:spcBef>
                          <a:spcPts val="0"/>
                        </a:spcBef>
                        <a:spcAft>
                          <a:spcPts val="1000"/>
                        </a:spcAft>
                      </a:pPr>
                      <a:r>
                        <a:rPr lang="en-US" sz="1800" b="0" dirty="0">
                          <a:solidFill>
                            <a:schemeClr val="tx1"/>
                          </a:solidFill>
                          <a:effectLst/>
                        </a:rPr>
                        <a:t> </a:t>
                      </a:r>
                    </a:p>
                    <a:p>
                      <a:pPr marL="0" marR="0">
                        <a:lnSpc>
                          <a:spcPct val="115000"/>
                        </a:lnSpc>
                        <a:spcBef>
                          <a:spcPts val="0"/>
                        </a:spcBef>
                        <a:spcAft>
                          <a:spcPts val="1000"/>
                        </a:spcAft>
                      </a:pPr>
                      <a:r>
                        <a:rPr lang="en-US" sz="1800" b="0" baseline="0" dirty="0" smtClean="0">
                          <a:solidFill>
                            <a:schemeClr val="tx1"/>
                          </a:solidFill>
                          <a:effectLst/>
                          <a:latin typeface="+mn-lt"/>
                          <a:ea typeface="+mn-ea"/>
                          <a:cs typeface="+mn-cs"/>
                        </a:rPr>
                        <a:t>ACTIONS EXPECTED FROM YOUR POSITION</a:t>
                      </a:r>
                      <a:endParaRPr lang="en-US" sz="1800" b="0" dirty="0">
                        <a:solidFill>
                          <a:schemeClr val="tx1"/>
                        </a:solidFill>
                        <a:effectLst/>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5000"/>
                        </a:lnSpc>
                        <a:spcBef>
                          <a:spcPts val="0"/>
                        </a:spcBef>
                        <a:spcAft>
                          <a:spcPts val="1000"/>
                        </a:spcAft>
                      </a:pPr>
                      <a:r>
                        <a:rPr lang="en-US" sz="1800" b="0" dirty="0">
                          <a:solidFill>
                            <a:schemeClr val="tx1"/>
                          </a:solidFill>
                          <a:effectLst/>
                        </a:rPr>
                        <a:t>2</a:t>
                      </a:r>
                    </a:p>
                    <a:p>
                      <a:pPr marL="0" marR="0" algn="ctr">
                        <a:lnSpc>
                          <a:spcPct val="115000"/>
                        </a:lnSpc>
                        <a:spcBef>
                          <a:spcPts val="0"/>
                        </a:spcBef>
                        <a:spcAft>
                          <a:spcPts val="1000"/>
                        </a:spcAft>
                      </a:pPr>
                      <a:r>
                        <a:rPr lang="en-US" sz="1800" b="0" dirty="0">
                          <a:solidFill>
                            <a:schemeClr val="tx1"/>
                          </a:solidFill>
                          <a:effectLst/>
                        </a:rPr>
                        <a:t> </a:t>
                      </a:r>
                      <a:r>
                        <a:rPr lang="en-US" sz="1800" b="1" dirty="0" smtClean="0">
                          <a:solidFill>
                            <a:schemeClr val="tx1"/>
                          </a:solidFill>
                          <a:effectLst/>
                        </a:rPr>
                        <a:t>Develop</a:t>
                      </a:r>
                      <a:r>
                        <a:rPr lang="en-US" sz="1800" b="1" baseline="0" dirty="0" smtClean="0">
                          <a:solidFill>
                            <a:schemeClr val="tx1"/>
                          </a:solidFill>
                          <a:effectLst/>
                        </a:rPr>
                        <a:t> talent here</a:t>
                      </a:r>
                    </a:p>
                    <a:p>
                      <a:pPr marL="0" marR="0" algn="l">
                        <a:lnSpc>
                          <a:spcPct val="115000"/>
                        </a:lnSpc>
                        <a:spcBef>
                          <a:spcPts val="0"/>
                        </a:spcBef>
                        <a:spcAft>
                          <a:spcPts val="1000"/>
                        </a:spcAft>
                      </a:pPr>
                      <a:r>
                        <a:rPr lang="en-US" sz="1800" b="0" baseline="0" dirty="0" smtClean="0">
                          <a:solidFill>
                            <a:schemeClr val="tx1"/>
                          </a:solidFill>
                          <a:effectLst/>
                        </a:rPr>
                        <a:t>   -identify tasks that are expected but not essential</a:t>
                      </a:r>
                    </a:p>
                    <a:p>
                      <a:pPr marL="0" marR="0" algn="l">
                        <a:lnSpc>
                          <a:spcPct val="115000"/>
                        </a:lnSpc>
                        <a:spcBef>
                          <a:spcPts val="0"/>
                        </a:spcBef>
                        <a:spcAft>
                          <a:spcPts val="1000"/>
                        </a:spcAft>
                      </a:pPr>
                      <a:r>
                        <a:rPr lang="en-US" sz="1800" b="0" baseline="0" dirty="0" smtClean="0">
                          <a:solidFill>
                            <a:schemeClr val="tx1"/>
                          </a:solidFill>
                          <a:effectLst/>
                        </a:rPr>
                        <a:t>   -identify people who could outperform you in those tasks</a:t>
                      </a:r>
                      <a:endParaRPr lang="en-US" sz="1800" b="1" dirty="0" smtClean="0">
                        <a:solidFill>
                          <a:schemeClr val="tx1"/>
                        </a:solidFill>
                        <a:effectLs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1000"/>
                        </a:spcAft>
                      </a:pPr>
                      <a:r>
                        <a:rPr lang="en-US" sz="1800" b="0" dirty="0">
                          <a:solidFill>
                            <a:schemeClr val="tx1"/>
                          </a:solidFill>
                          <a:effectLst/>
                        </a:rPr>
                        <a:t>1</a:t>
                      </a:r>
                    </a:p>
                    <a:p>
                      <a:pPr marL="0" marR="0" algn="ctr">
                        <a:lnSpc>
                          <a:spcPct val="115000"/>
                        </a:lnSpc>
                        <a:spcBef>
                          <a:spcPts val="0"/>
                        </a:spcBef>
                        <a:spcAft>
                          <a:spcPts val="1000"/>
                        </a:spcAft>
                      </a:pPr>
                      <a:r>
                        <a:rPr lang="en-US" sz="1800" b="0" dirty="0">
                          <a:solidFill>
                            <a:schemeClr val="tx1"/>
                          </a:solidFill>
                          <a:effectLst/>
                        </a:rPr>
                        <a:t> </a:t>
                      </a:r>
                      <a:r>
                        <a:rPr lang="en-US" sz="1800" b="1" dirty="0" smtClean="0">
                          <a:solidFill>
                            <a:schemeClr val="tx1"/>
                          </a:solidFill>
                          <a:effectLst/>
                          <a:latin typeface="+mn-lt"/>
                          <a:ea typeface="+mn-ea"/>
                          <a:cs typeface="+mn-cs"/>
                        </a:rPr>
                        <a:t>Lead</a:t>
                      </a:r>
                      <a:r>
                        <a:rPr lang="en-US" sz="1800" b="1" baseline="0" dirty="0" smtClean="0">
                          <a:solidFill>
                            <a:schemeClr val="tx1"/>
                          </a:solidFill>
                          <a:effectLst/>
                          <a:latin typeface="+mn-lt"/>
                          <a:ea typeface="+mn-ea"/>
                          <a:cs typeface="+mn-cs"/>
                        </a:rPr>
                        <a:t> from here</a:t>
                      </a:r>
                    </a:p>
                    <a:p>
                      <a:pPr marL="0" marR="0" algn="l">
                        <a:lnSpc>
                          <a:spcPct val="115000"/>
                        </a:lnSpc>
                        <a:spcBef>
                          <a:spcPts val="0"/>
                        </a:spcBef>
                        <a:spcAft>
                          <a:spcPts val="1000"/>
                        </a:spcAft>
                      </a:pPr>
                      <a:r>
                        <a:rPr lang="en-US" sz="1800" b="0" baseline="0" dirty="0" smtClean="0">
                          <a:solidFill>
                            <a:schemeClr val="tx1"/>
                          </a:solidFill>
                          <a:effectLst/>
                          <a:latin typeface="+mn-lt"/>
                          <a:ea typeface="+mn-ea"/>
                          <a:cs typeface="+mn-cs"/>
                        </a:rPr>
                        <a:t>   -positioning</a:t>
                      </a:r>
                    </a:p>
                    <a:p>
                      <a:pPr marL="0" marR="0" algn="l">
                        <a:lnSpc>
                          <a:spcPct val="115000"/>
                        </a:lnSpc>
                        <a:spcBef>
                          <a:spcPts val="0"/>
                        </a:spcBef>
                        <a:spcAft>
                          <a:spcPts val="1000"/>
                        </a:spcAft>
                      </a:pPr>
                      <a:r>
                        <a:rPr lang="en-US" sz="1800" b="0" baseline="0" dirty="0" smtClean="0">
                          <a:solidFill>
                            <a:schemeClr val="tx1"/>
                          </a:solidFill>
                          <a:effectLst/>
                          <a:latin typeface="+mn-lt"/>
                          <a:ea typeface="+mn-ea"/>
                          <a:cs typeface="+mn-cs"/>
                        </a:rPr>
                        <a:t>   -preparing</a:t>
                      </a:r>
                    </a:p>
                    <a:p>
                      <a:pPr marL="0" marR="0" algn="l">
                        <a:lnSpc>
                          <a:spcPct val="115000"/>
                        </a:lnSpc>
                        <a:spcBef>
                          <a:spcPts val="0"/>
                        </a:spcBef>
                        <a:spcAft>
                          <a:spcPts val="1000"/>
                        </a:spcAft>
                      </a:pPr>
                      <a:r>
                        <a:rPr lang="en-US" sz="1800" b="0" baseline="0" dirty="0" smtClean="0">
                          <a:solidFill>
                            <a:schemeClr val="tx1"/>
                          </a:solidFill>
                          <a:effectLst/>
                          <a:latin typeface="+mn-lt"/>
                          <a:ea typeface="+mn-ea"/>
                          <a:cs typeface="+mn-cs"/>
                        </a:rPr>
                        <a:t>   -performing</a:t>
                      </a:r>
                      <a:endParaRPr lang="en-US" sz="1800" b="0" dirty="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412078">
                <a:tc>
                  <a:txBody>
                    <a:bodyPr/>
                    <a:lstStyle/>
                    <a:p>
                      <a:pPr marL="0" marR="0">
                        <a:lnSpc>
                          <a:spcPct val="115000"/>
                        </a:lnSpc>
                        <a:spcBef>
                          <a:spcPts val="0"/>
                        </a:spcBef>
                        <a:spcAft>
                          <a:spcPts val="1000"/>
                        </a:spcAft>
                      </a:pPr>
                      <a:r>
                        <a:rPr lang="en-US" sz="1800" b="0" dirty="0">
                          <a:solidFill>
                            <a:schemeClr val="tx1"/>
                          </a:solidFill>
                          <a:effectLst/>
                        </a:rPr>
                        <a:t> </a:t>
                      </a:r>
                    </a:p>
                    <a:p>
                      <a:pPr marL="0" marR="0">
                        <a:lnSpc>
                          <a:spcPct val="115000"/>
                        </a:lnSpc>
                        <a:spcBef>
                          <a:spcPts val="0"/>
                        </a:spcBef>
                        <a:spcAft>
                          <a:spcPts val="1000"/>
                        </a:spcAft>
                      </a:pPr>
                      <a:r>
                        <a:rPr lang="en-US" sz="1800" b="0" dirty="0">
                          <a:solidFill>
                            <a:schemeClr val="tx1"/>
                          </a:solidFill>
                          <a:effectLst/>
                        </a:rPr>
                        <a:t> </a:t>
                      </a:r>
                      <a:r>
                        <a:rPr lang="en-US" sz="1800" b="0" dirty="0" smtClean="0">
                          <a:solidFill>
                            <a:schemeClr val="tx1"/>
                          </a:solidFill>
                          <a:effectLst/>
                        </a:rPr>
                        <a:t>ACTIONS UNEXPECT-ED FROM YOUR POSITION</a:t>
                      </a:r>
                      <a:endParaRPr lang="en-US" sz="1800" b="0" dirty="0">
                        <a:solidFill>
                          <a:schemeClr val="tx1"/>
                        </a:solidFill>
                        <a:effectLst/>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5000"/>
                        </a:lnSpc>
                        <a:spcBef>
                          <a:spcPts val="0"/>
                        </a:spcBef>
                        <a:spcAft>
                          <a:spcPts val="1000"/>
                        </a:spcAft>
                      </a:pPr>
                      <a:r>
                        <a:rPr lang="en-US" sz="1800" b="0" dirty="0" smtClean="0">
                          <a:effectLst/>
                        </a:rPr>
                        <a:t>4</a:t>
                      </a:r>
                      <a:endParaRPr lang="en-US" sz="1800" b="0" dirty="0">
                        <a:effectLs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1000"/>
                        </a:spcAft>
                      </a:pPr>
                      <a:r>
                        <a:rPr lang="en-US" sz="1800" b="0" dirty="0" smtClean="0">
                          <a:effectLst/>
                        </a:rPr>
                        <a:t>3</a:t>
                      </a:r>
                      <a:endParaRPr lang="en-US" sz="1800" b="0" dirty="0">
                        <a:effectLs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8" name="Rectangle 1"/>
          <p:cNvSpPr>
            <a:spLocks noChangeArrowheads="1"/>
          </p:cNvSpPr>
          <p:nvPr/>
        </p:nvSpPr>
        <p:spPr bwMode="auto">
          <a:xfrm>
            <a:off x="2082800" y="210185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9025636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4294967295"/>
          </p:nvPr>
        </p:nvSpPr>
        <p:spPr>
          <a:xfrm>
            <a:off x="857250" y="457200"/>
            <a:ext cx="8305800" cy="1371600"/>
          </a:xfrm>
        </p:spPr>
        <p:txBody>
          <a:bodyPr>
            <a:normAutofit/>
          </a:bodyPr>
          <a:lstStyle/>
          <a:p>
            <a:pPr marL="0" indent="0" algn="ctr">
              <a:buNone/>
            </a:pPr>
            <a:r>
              <a:rPr lang="en-US" sz="2400" b="1" dirty="0" smtClean="0"/>
              <a:t>Strengthening your leadership and developing others</a:t>
            </a:r>
          </a:p>
          <a:p>
            <a:pPr marL="0" indent="0">
              <a:buNone/>
            </a:pPr>
            <a:r>
              <a:rPr lang="en-US" sz="2200" dirty="0" smtClean="0"/>
              <a:t>	 NOT YOUR STRENGTHS </a:t>
            </a:r>
            <a:r>
              <a:rPr lang="en-US" sz="2200" dirty="0" smtClean="0">
                <a:sym typeface="Wingdings" panose="05000000000000000000" pitchFamily="2" charset="2"/>
              </a:rPr>
              <a:t>-</a:t>
            </a:r>
            <a:r>
              <a:rPr lang="en-US" sz="2200" dirty="0" smtClean="0"/>
              <a:t> YOUR STRENGTHS</a:t>
            </a:r>
          </a:p>
          <a:p>
            <a:pPr marL="0" indent="0">
              <a:buNone/>
            </a:pPr>
            <a:endParaRPr lang="en-US" sz="2200" dirty="0"/>
          </a:p>
          <a:p>
            <a:pPr marL="0" indent="0">
              <a:buNone/>
            </a:pPr>
            <a:endParaRPr lang="en-US" sz="2200" dirty="0" smtClean="0"/>
          </a:p>
          <a:p>
            <a:pPr marL="0" indent="0">
              <a:buNone/>
            </a:pP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1403368192"/>
              </p:ext>
            </p:extLst>
          </p:nvPr>
        </p:nvGraphicFramePr>
        <p:xfrm>
          <a:off x="685798" y="1295400"/>
          <a:ext cx="7620001" cy="5105400"/>
        </p:xfrm>
        <a:graphic>
          <a:graphicData uri="http://schemas.openxmlformats.org/drawingml/2006/table">
            <a:tbl>
              <a:tblPr firstRow="1" firstCol="1" bandRow="1">
                <a:tableStyleId>{5C22544A-7EE6-4342-B048-85BDC9FD1C3A}</a:tableStyleId>
              </a:tblPr>
              <a:tblGrid>
                <a:gridCol w="1416725"/>
                <a:gridCol w="3101638"/>
                <a:gridCol w="3101638"/>
              </a:tblGrid>
              <a:tr h="2693322">
                <a:tc>
                  <a:txBody>
                    <a:bodyPr/>
                    <a:lstStyle/>
                    <a:p>
                      <a:pPr marL="0" marR="0">
                        <a:lnSpc>
                          <a:spcPct val="115000"/>
                        </a:lnSpc>
                        <a:spcBef>
                          <a:spcPts val="0"/>
                        </a:spcBef>
                        <a:spcAft>
                          <a:spcPts val="1000"/>
                        </a:spcAft>
                      </a:pPr>
                      <a:r>
                        <a:rPr lang="en-US" sz="1800" b="0" dirty="0">
                          <a:solidFill>
                            <a:schemeClr val="tx1"/>
                          </a:solidFill>
                          <a:effectLst/>
                        </a:rPr>
                        <a:t> </a:t>
                      </a:r>
                    </a:p>
                    <a:p>
                      <a:pPr marL="0" marR="0">
                        <a:lnSpc>
                          <a:spcPct val="115000"/>
                        </a:lnSpc>
                        <a:spcBef>
                          <a:spcPts val="0"/>
                        </a:spcBef>
                        <a:spcAft>
                          <a:spcPts val="1000"/>
                        </a:spcAft>
                      </a:pPr>
                      <a:r>
                        <a:rPr lang="en-US" sz="1800" b="0" dirty="0">
                          <a:solidFill>
                            <a:schemeClr val="tx1"/>
                          </a:solidFill>
                          <a:effectLst/>
                        </a:rPr>
                        <a:t> </a:t>
                      </a:r>
                    </a:p>
                    <a:p>
                      <a:pPr marL="0" marR="0">
                        <a:lnSpc>
                          <a:spcPct val="115000"/>
                        </a:lnSpc>
                        <a:spcBef>
                          <a:spcPts val="0"/>
                        </a:spcBef>
                        <a:spcAft>
                          <a:spcPts val="1000"/>
                        </a:spcAft>
                      </a:pPr>
                      <a:r>
                        <a:rPr lang="en-US" sz="1800" b="0" baseline="0" dirty="0" smtClean="0">
                          <a:solidFill>
                            <a:schemeClr val="tx1"/>
                          </a:solidFill>
                          <a:effectLst/>
                          <a:latin typeface="+mn-lt"/>
                          <a:ea typeface="+mn-ea"/>
                          <a:cs typeface="+mn-cs"/>
                        </a:rPr>
                        <a:t>ACTIONS EXPECTED FROM YOUR POSITION</a:t>
                      </a:r>
                      <a:endParaRPr lang="en-US" sz="1800" b="0" dirty="0">
                        <a:solidFill>
                          <a:schemeClr val="tx1"/>
                        </a:solidFill>
                        <a:effectLst/>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5000"/>
                        </a:lnSpc>
                        <a:spcBef>
                          <a:spcPts val="0"/>
                        </a:spcBef>
                        <a:spcAft>
                          <a:spcPts val="1000"/>
                        </a:spcAft>
                      </a:pPr>
                      <a:r>
                        <a:rPr lang="en-US" sz="1800" b="0" dirty="0">
                          <a:solidFill>
                            <a:schemeClr val="tx1"/>
                          </a:solidFill>
                          <a:effectLst/>
                        </a:rPr>
                        <a:t>2</a:t>
                      </a:r>
                    </a:p>
                    <a:p>
                      <a:pPr marL="0" marR="0" algn="ctr">
                        <a:lnSpc>
                          <a:spcPct val="115000"/>
                        </a:lnSpc>
                        <a:spcBef>
                          <a:spcPts val="0"/>
                        </a:spcBef>
                        <a:spcAft>
                          <a:spcPts val="1000"/>
                        </a:spcAft>
                      </a:pPr>
                      <a:r>
                        <a:rPr lang="en-US" sz="1800" b="0" dirty="0">
                          <a:solidFill>
                            <a:schemeClr val="tx1"/>
                          </a:solidFill>
                          <a:effectLst/>
                        </a:rPr>
                        <a:t> </a:t>
                      </a:r>
                      <a:r>
                        <a:rPr lang="en-US" sz="1800" b="1" dirty="0" smtClean="0">
                          <a:solidFill>
                            <a:schemeClr val="tx1"/>
                          </a:solidFill>
                          <a:effectLst/>
                        </a:rPr>
                        <a:t>Develop</a:t>
                      </a:r>
                      <a:r>
                        <a:rPr lang="en-US" sz="1800" b="1" baseline="0" dirty="0" smtClean="0">
                          <a:solidFill>
                            <a:schemeClr val="tx1"/>
                          </a:solidFill>
                          <a:effectLst/>
                        </a:rPr>
                        <a:t> talent here</a:t>
                      </a:r>
                    </a:p>
                    <a:p>
                      <a:pPr marL="0" marR="0" algn="l">
                        <a:lnSpc>
                          <a:spcPct val="115000"/>
                        </a:lnSpc>
                        <a:spcBef>
                          <a:spcPts val="0"/>
                        </a:spcBef>
                        <a:spcAft>
                          <a:spcPts val="1000"/>
                        </a:spcAft>
                      </a:pPr>
                      <a:r>
                        <a:rPr lang="en-US" sz="1800" b="0" baseline="0" dirty="0" smtClean="0">
                          <a:solidFill>
                            <a:schemeClr val="tx1"/>
                          </a:solidFill>
                          <a:effectLst/>
                        </a:rPr>
                        <a:t>   -identify tasks that are expected but not essential</a:t>
                      </a:r>
                    </a:p>
                    <a:p>
                      <a:pPr marL="0" marR="0" algn="l">
                        <a:lnSpc>
                          <a:spcPct val="115000"/>
                        </a:lnSpc>
                        <a:spcBef>
                          <a:spcPts val="0"/>
                        </a:spcBef>
                        <a:spcAft>
                          <a:spcPts val="1000"/>
                        </a:spcAft>
                      </a:pPr>
                      <a:r>
                        <a:rPr lang="en-US" sz="1800" b="0" baseline="0" dirty="0" smtClean="0">
                          <a:solidFill>
                            <a:schemeClr val="tx1"/>
                          </a:solidFill>
                          <a:effectLst/>
                        </a:rPr>
                        <a:t>   -identify people who could outperform you in those tasks</a:t>
                      </a:r>
                      <a:endParaRPr lang="en-US" sz="1800" b="1" dirty="0" smtClean="0">
                        <a:solidFill>
                          <a:schemeClr val="tx1"/>
                        </a:solidFill>
                        <a:effectLs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1000"/>
                        </a:spcAft>
                      </a:pPr>
                      <a:r>
                        <a:rPr lang="en-US" sz="1800" b="0" dirty="0">
                          <a:solidFill>
                            <a:schemeClr val="tx1"/>
                          </a:solidFill>
                          <a:effectLst/>
                        </a:rPr>
                        <a:t>1</a:t>
                      </a:r>
                    </a:p>
                    <a:p>
                      <a:pPr marL="0" marR="0" algn="ctr">
                        <a:lnSpc>
                          <a:spcPct val="115000"/>
                        </a:lnSpc>
                        <a:spcBef>
                          <a:spcPts val="0"/>
                        </a:spcBef>
                        <a:spcAft>
                          <a:spcPts val="1000"/>
                        </a:spcAft>
                      </a:pPr>
                      <a:r>
                        <a:rPr lang="en-US" sz="1800" b="0" dirty="0">
                          <a:solidFill>
                            <a:schemeClr val="tx1"/>
                          </a:solidFill>
                          <a:effectLst/>
                        </a:rPr>
                        <a:t> </a:t>
                      </a:r>
                      <a:r>
                        <a:rPr lang="en-US" sz="1800" b="1" dirty="0" smtClean="0">
                          <a:solidFill>
                            <a:schemeClr val="tx1"/>
                          </a:solidFill>
                          <a:effectLst/>
                          <a:latin typeface="+mn-lt"/>
                          <a:ea typeface="+mn-ea"/>
                          <a:cs typeface="+mn-cs"/>
                        </a:rPr>
                        <a:t>Lead</a:t>
                      </a:r>
                      <a:r>
                        <a:rPr lang="en-US" sz="1800" b="1" baseline="0" dirty="0" smtClean="0">
                          <a:solidFill>
                            <a:schemeClr val="tx1"/>
                          </a:solidFill>
                          <a:effectLst/>
                          <a:latin typeface="+mn-lt"/>
                          <a:ea typeface="+mn-ea"/>
                          <a:cs typeface="+mn-cs"/>
                        </a:rPr>
                        <a:t> from here</a:t>
                      </a:r>
                    </a:p>
                    <a:p>
                      <a:pPr marL="0" marR="0" algn="l">
                        <a:lnSpc>
                          <a:spcPct val="115000"/>
                        </a:lnSpc>
                        <a:spcBef>
                          <a:spcPts val="0"/>
                        </a:spcBef>
                        <a:spcAft>
                          <a:spcPts val="1000"/>
                        </a:spcAft>
                      </a:pPr>
                      <a:r>
                        <a:rPr lang="en-US" sz="1800" b="0" baseline="0" dirty="0" smtClean="0">
                          <a:solidFill>
                            <a:schemeClr val="tx1"/>
                          </a:solidFill>
                          <a:effectLst/>
                          <a:latin typeface="+mn-lt"/>
                          <a:ea typeface="+mn-ea"/>
                          <a:cs typeface="+mn-cs"/>
                        </a:rPr>
                        <a:t>   -positioning</a:t>
                      </a:r>
                    </a:p>
                    <a:p>
                      <a:pPr marL="0" marR="0" algn="l">
                        <a:lnSpc>
                          <a:spcPct val="115000"/>
                        </a:lnSpc>
                        <a:spcBef>
                          <a:spcPts val="0"/>
                        </a:spcBef>
                        <a:spcAft>
                          <a:spcPts val="1000"/>
                        </a:spcAft>
                      </a:pPr>
                      <a:r>
                        <a:rPr lang="en-US" sz="1800" b="0" baseline="0" dirty="0" smtClean="0">
                          <a:solidFill>
                            <a:schemeClr val="tx1"/>
                          </a:solidFill>
                          <a:effectLst/>
                          <a:latin typeface="+mn-lt"/>
                          <a:ea typeface="+mn-ea"/>
                          <a:cs typeface="+mn-cs"/>
                        </a:rPr>
                        <a:t>   -preparing</a:t>
                      </a:r>
                    </a:p>
                    <a:p>
                      <a:pPr marL="0" marR="0" algn="l">
                        <a:lnSpc>
                          <a:spcPct val="115000"/>
                        </a:lnSpc>
                        <a:spcBef>
                          <a:spcPts val="0"/>
                        </a:spcBef>
                        <a:spcAft>
                          <a:spcPts val="1000"/>
                        </a:spcAft>
                      </a:pPr>
                      <a:r>
                        <a:rPr lang="en-US" sz="1800" b="0" baseline="0" dirty="0" smtClean="0">
                          <a:solidFill>
                            <a:schemeClr val="tx1"/>
                          </a:solidFill>
                          <a:effectLst/>
                          <a:latin typeface="+mn-lt"/>
                          <a:ea typeface="+mn-ea"/>
                          <a:cs typeface="+mn-cs"/>
                        </a:rPr>
                        <a:t>   -performing</a:t>
                      </a:r>
                      <a:endParaRPr lang="en-US" sz="1800" b="0" dirty="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412078">
                <a:tc>
                  <a:txBody>
                    <a:bodyPr/>
                    <a:lstStyle/>
                    <a:p>
                      <a:pPr marL="0" marR="0">
                        <a:lnSpc>
                          <a:spcPct val="115000"/>
                        </a:lnSpc>
                        <a:spcBef>
                          <a:spcPts val="0"/>
                        </a:spcBef>
                        <a:spcAft>
                          <a:spcPts val="1000"/>
                        </a:spcAft>
                      </a:pPr>
                      <a:r>
                        <a:rPr lang="en-US" sz="1800" b="0" dirty="0">
                          <a:solidFill>
                            <a:schemeClr val="tx1"/>
                          </a:solidFill>
                          <a:effectLst/>
                        </a:rPr>
                        <a:t> </a:t>
                      </a:r>
                    </a:p>
                    <a:p>
                      <a:pPr marL="0" marR="0">
                        <a:lnSpc>
                          <a:spcPct val="115000"/>
                        </a:lnSpc>
                        <a:spcBef>
                          <a:spcPts val="0"/>
                        </a:spcBef>
                        <a:spcAft>
                          <a:spcPts val="1000"/>
                        </a:spcAft>
                      </a:pPr>
                      <a:r>
                        <a:rPr lang="en-US" sz="1800" b="0" dirty="0">
                          <a:solidFill>
                            <a:schemeClr val="tx1"/>
                          </a:solidFill>
                          <a:effectLst/>
                        </a:rPr>
                        <a:t> </a:t>
                      </a:r>
                      <a:r>
                        <a:rPr lang="en-US" sz="1800" b="0" dirty="0" smtClean="0">
                          <a:solidFill>
                            <a:schemeClr val="tx1"/>
                          </a:solidFill>
                          <a:effectLst/>
                        </a:rPr>
                        <a:t>ACTIONS UNEXPECTED FROM YOUR POSITION</a:t>
                      </a:r>
                      <a:endParaRPr lang="en-US" sz="1800" b="0" dirty="0">
                        <a:solidFill>
                          <a:schemeClr val="tx1"/>
                        </a:solidFill>
                        <a:effectLst/>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5000"/>
                        </a:lnSpc>
                        <a:spcBef>
                          <a:spcPts val="0"/>
                        </a:spcBef>
                        <a:spcAft>
                          <a:spcPts val="1000"/>
                        </a:spcAft>
                      </a:pPr>
                      <a:r>
                        <a:rPr lang="en-US" sz="1800" b="0" dirty="0" smtClean="0">
                          <a:effectLst/>
                        </a:rPr>
                        <a:t>4</a:t>
                      </a:r>
                      <a:endParaRPr lang="en-US" sz="1800" b="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1000"/>
                        </a:spcAft>
                      </a:pPr>
                      <a:r>
                        <a:rPr lang="en-US" sz="1800" b="0" dirty="0">
                          <a:effectLst/>
                        </a:rPr>
                        <a:t>3</a:t>
                      </a:r>
                    </a:p>
                    <a:p>
                      <a:pPr marL="0" marR="0" algn="ctr">
                        <a:lnSpc>
                          <a:spcPct val="115000"/>
                        </a:lnSpc>
                        <a:spcBef>
                          <a:spcPts val="0"/>
                        </a:spcBef>
                        <a:spcAft>
                          <a:spcPts val="1000"/>
                        </a:spcAft>
                      </a:pPr>
                      <a:r>
                        <a:rPr lang="en-US" sz="1800" b="0" dirty="0">
                          <a:effectLst/>
                        </a:rPr>
                        <a:t> </a:t>
                      </a:r>
                      <a:r>
                        <a:rPr lang="en-US" sz="1800" b="1" dirty="0" smtClean="0">
                          <a:effectLst/>
                        </a:rPr>
                        <a:t>Mentor talent here</a:t>
                      </a:r>
                    </a:p>
                    <a:p>
                      <a:pPr marL="0" marR="0" algn="l">
                        <a:lnSpc>
                          <a:spcPct val="115000"/>
                        </a:lnSpc>
                        <a:spcBef>
                          <a:spcPts val="0"/>
                        </a:spcBef>
                        <a:spcAft>
                          <a:spcPts val="1000"/>
                        </a:spcAft>
                      </a:pPr>
                      <a:r>
                        <a:rPr lang="en-US" sz="1800" b="0" dirty="0" smtClean="0">
                          <a:effectLst/>
                        </a:rPr>
                        <a:t>   -use</a:t>
                      </a:r>
                      <a:r>
                        <a:rPr lang="en-US" sz="1800" b="0" baseline="0" dirty="0" smtClean="0">
                          <a:effectLst/>
                        </a:rPr>
                        <a:t> your instincts to find talented people and develop them here</a:t>
                      </a:r>
                    </a:p>
                    <a:p>
                      <a:pPr marL="0" marR="0" algn="l">
                        <a:lnSpc>
                          <a:spcPct val="115000"/>
                        </a:lnSpc>
                        <a:spcBef>
                          <a:spcPts val="0"/>
                        </a:spcBef>
                        <a:spcAft>
                          <a:spcPts val="1000"/>
                        </a:spcAft>
                      </a:pPr>
                      <a:r>
                        <a:rPr lang="en-US" sz="1800" b="0" baseline="0" dirty="0" smtClean="0">
                          <a:effectLst/>
                        </a:rPr>
                        <a:t>   </a:t>
                      </a:r>
                      <a:endParaRPr lang="en-US" sz="1800" b="0" dirty="0">
                        <a:effectLs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8" name="Rectangle 1"/>
          <p:cNvSpPr>
            <a:spLocks noChangeArrowheads="1"/>
          </p:cNvSpPr>
          <p:nvPr/>
        </p:nvSpPr>
        <p:spPr bwMode="auto">
          <a:xfrm>
            <a:off x="2082800" y="210185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9012018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4294967295"/>
          </p:nvPr>
        </p:nvSpPr>
        <p:spPr>
          <a:xfrm>
            <a:off x="857250" y="457200"/>
            <a:ext cx="8305800" cy="1371600"/>
          </a:xfrm>
        </p:spPr>
        <p:txBody>
          <a:bodyPr>
            <a:normAutofit/>
          </a:bodyPr>
          <a:lstStyle/>
          <a:p>
            <a:pPr marL="0" indent="0" algn="ctr">
              <a:buNone/>
            </a:pPr>
            <a:r>
              <a:rPr lang="en-US" sz="2400" b="1" dirty="0" smtClean="0"/>
              <a:t>Strengthening your leadership and developing others</a:t>
            </a:r>
          </a:p>
          <a:p>
            <a:pPr marL="0" indent="0">
              <a:buNone/>
            </a:pPr>
            <a:r>
              <a:rPr lang="en-US" sz="2200" dirty="0" smtClean="0"/>
              <a:t>	 NOT YOUR STRENGTHS </a:t>
            </a:r>
            <a:r>
              <a:rPr lang="en-US" sz="2200" dirty="0" smtClean="0">
                <a:sym typeface="Wingdings" panose="05000000000000000000" pitchFamily="2" charset="2"/>
              </a:rPr>
              <a:t>--------</a:t>
            </a:r>
            <a:r>
              <a:rPr lang="en-US" sz="2200" dirty="0" smtClean="0"/>
              <a:t> YOUR STRENGTHS</a:t>
            </a:r>
          </a:p>
          <a:p>
            <a:pPr marL="0" indent="0">
              <a:buNone/>
            </a:pPr>
            <a:endParaRPr lang="en-US" sz="2200" dirty="0"/>
          </a:p>
          <a:p>
            <a:pPr marL="0" indent="0">
              <a:buNone/>
            </a:pPr>
            <a:endParaRPr lang="en-US" sz="2200" dirty="0" smtClean="0"/>
          </a:p>
          <a:p>
            <a:pPr marL="0" indent="0">
              <a:buNone/>
            </a:pP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2394919920"/>
              </p:ext>
            </p:extLst>
          </p:nvPr>
        </p:nvGraphicFramePr>
        <p:xfrm>
          <a:off x="685798" y="1295400"/>
          <a:ext cx="7620001" cy="5105400"/>
        </p:xfrm>
        <a:graphic>
          <a:graphicData uri="http://schemas.openxmlformats.org/drawingml/2006/table">
            <a:tbl>
              <a:tblPr firstRow="1" firstCol="1" bandRow="1">
                <a:tableStyleId>{5C22544A-7EE6-4342-B048-85BDC9FD1C3A}</a:tableStyleId>
              </a:tblPr>
              <a:tblGrid>
                <a:gridCol w="1416725"/>
                <a:gridCol w="3101638"/>
                <a:gridCol w="3101638"/>
              </a:tblGrid>
              <a:tr h="2693322">
                <a:tc>
                  <a:txBody>
                    <a:bodyPr/>
                    <a:lstStyle/>
                    <a:p>
                      <a:pPr marL="0" marR="0">
                        <a:lnSpc>
                          <a:spcPct val="115000"/>
                        </a:lnSpc>
                        <a:spcBef>
                          <a:spcPts val="0"/>
                        </a:spcBef>
                        <a:spcAft>
                          <a:spcPts val="1000"/>
                        </a:spcAft>
                      </a:pPr>
                      <a:r>
                        <a:rPr lang="en-US" sz="1800" b="0" dirty="0">
                          <a:solidFill>
                            <a:schemeClr val="tx1"/>
                          </a:solidFill>
                          <a:effectLst/>
                        </a:rPr>
                        <a:t> </a:t>
                      </a:r>
                    </a:p>
                    <a:p>
                      <a:pPr marL="0" marR="0">
                        <a:lnSpc>
                          <a:spcPct val="115000"/>
                        </a:lnSpc>
                        <a:spcBef>
                          <a:spcPts val="0"/>
                        </a:spcBef>
                        <a:spcAft>
                          <a:spcPts val="1000"/>
                        </a:spcAft>
                      </a:pPr>
                      <a:r>
                        <a:rPr lang="en-US" sz="1800" b="0" dirty="0">
                          <a:solidFill>
                            <a:schemeClr val="tx1"/>
                          </a:solidFill>
                          <a:effectLst/>
                        </a:rPr>
                        <a:t> </a:t>
                      </a:r>
                    </a:p>
                    <a:p>
                      <a:pPr marL="0" marR="0">
                        <a:lnSpc>
                          <a:spcPct val="115000"/>
                        </a:lnSpc>
                        <a:spcBef>
                          <a:spcPts val="0"/>
                        </a:spcBef>
                        <a:spcAft>
                          <a:spcPts val="1000"/>
                        </a:spcAft>
                      </a:pPr>
                      <a:r>
                        <a:rPr lang="en-US" sz="1800" b="0" baseline="0" dirty="0" smtClean="0">
                          <a:solidFill>
                            <a:schemeClr val="tx1"/>
                          </a:solidFill>
                          <a:effectLst/>
                          <a:latin typeface="+mn-lt"/>
                          <a:ea typeface="+mn-ea"/>
                          <a:cs typeface="+mn-cs"/>
                        </a:rPr>
                        <a:t>ACTIONS EXPECTED FROM YOUR POSITION</a:t>
                      </a:r>
                      <a:endParaRPr lang="en-US" sz="1800" b="0" dirty="0">
                        <a:solidFill>
                          <a:schemeClr val="tx1"/>
                        </a:solidFill>
                        <a:effectLst/>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5000"/>
                        </a:lnSpc>
                        <a:spcBef>
                          <a:spcPts val="0"/>
                        </a:spcBef>
                        <a:spcAft>
                          <a:spcPts val="1000"/>
                        </a:spcAft>
                      </a:pPr>
                      <a:r>
                        <a:rPr lang="en-US" sz="1800" b="0" dirty="0">
                          <a:solidFill>
                            <a:schemeClr val="tx1"/>
                          </a:solidFill>
                          <a:effectLst/>
                        </a:rPr>
                        <a:t>2</a:t>
                      </a:r>
                    </a:p>
                    <a:p>
                      <a:pPr marL="0" marR="0" algn="ctr">
                        <a:lnSpc>
                          <a:spcPct val="115000"/>
                        </a:lnSpc>
                        <a:spcBef>
                          <a:spcPts val="0"/>
                        </a:spcBef>
                        <a:spcAft>
                          <a:spcPts val="1000"/>
                        </a:spcAft>
                      </a:pPr>
                      <a:r>
                        <a:rPr lang="en-US" sz="1800" b="0" dirty="0">
                          <a:solidFill>
                            <a:schemeClr val="tx1"/>
                          </a:solidFill>
                          <a:effectLst/>
                        </a:rPr>
                        <a:t> </a:t>
                      </a:r>
                      <a:r>
                        <a:rPr lang="en-US" sz="1800" b="1" dirty="0" smtClean="0">
                          <a:solidFill>
                            <a:schemeClr val="tx1"/>
                          </a:solidFill>
                          <a:effectLst/>
                        </a:rPr>
                        <a:t>Develop</a:t>
                      </a:r>
                      <a:r>
                        <a:rPr lang="en-US" sz="1800" b="1" baseline="0" dirty="0" smtClean="0">
                          <a:solidFill>
                            <a:schemeClr val="tx1"/>
                          </a:solidFill>
                          <a:effectLst/>
                        </a:rPr>
                        <a:t> talent here</a:t>
                      </a:r>
                    </a:p>
                    <a:p>
                      <a:pPr marL="0" marR="0" algn="l">
                        <a:lnSpc>
                          <a:spcPct val="115000"/>
                        </a:lnSpc>
                        <a:spcBef>
                          <a:spcPts val="0"/>
                        </a:spcBef>
                        <a:spcAft>
                          <a:spcPts val="1000"/>
                        </a:spcAft>
                      </a:pPr>
                      <a:r>
                        <a:rPr lang="en-US" sz="1800" b="0" baseline="0" dirty="0" smtClean="0">
                          <a:solidFill>
                            <a:schemeClr val="tx1"/>
                          </a:solidFill>
                          <a:effectLst/>
                        </a:rPr>
                        <a:t>   -identify tasks that are expected but not essential</a:t>
                      </a:r>
                    </a:p>
                    <a:p>
                      <a:pPr marL="0" marR="0" algn="l">
                        <a:lnSpc>
                          <a:spcPct val="115000"/>
                        </a:lnSpc>
                        <a:spcBef>
                          <a:spcPts val="0"/>
                        </a:spcBef>
                        <a:spcAft>
                          <a:spcPts val="1000"/>
                        </a:spcAft>
                      </a:pPr>
                      <a:r>
                        <a:rPr lang="en-US" sz="1800" b="0" baseline="0" dirty="0" smtClean="0">
                          <a:solidFill>
                            <a:schemeClr val="tx1"/>
                          </a:solidFill>
                          <a:effectLst/>
                        </a:rPr>
                        <a:t>   -identify people who could outperform you in those tasks</a:t>
                      </a:r>
                      <a:endParaRPr lang="en-US" sz="1800" b="1" dirty="0" smtClean="0">
                        <a:solidFill>
                          <a:schemeClr val="tx1"/>
                        </a:solidFill>
                        <a:effectLs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1000"/>
                        </a:spcAft>
                      </a:pPr>
                      <a:r>
                        <a:rPr lang="en-US" sz="1800" b="0" dirty="0">
                          <a:solidFill>
                            <a:schemeClr val="tx1"/>
                          </a:solidFill>
                          <a:effectLst/>
                        </a:rPr>
                        <a:t>1</a:t>
                      </a:r>
                    </a:p>
                    <a:p>
                      <a:pPr marL="0" marR="0" algn="ctr">
                        <a:lnSpc>
                          <a:spcPct val="115000"/>
                        </a:lnSpc>
                        <a:spcBef>
                          <a:spcPts val="0"/>
                        </a:spcBef>
                        <a:spcAft>
                          <a:spcPts val="1000"/>
                        </a:spcAft>
                      </a:pPr>
                      <a:r>
                        <a:rPr lang="en-US" sz="1800" b="0" dirty="0">
                          <a:solidFill>
                            <a:schemeClr val="tx1"/>
                          </a:solidFill>
                          <a:effectLst/>
                        </a:rPr>
                        <a:t> </a:t>
                      </a:r>
                      <a:r>
                        <a:rPr lang="en-US" sz="1800" b="1" dirty="0" smtClean="0">
                          <a:solidFill>
                            <a:schemeClr val="tx1"/>
                          </a:solidFill>
                          <a:effectLst/>
                          <a:latin typeface="+mn-lt"/>
                          <a:ea typeface="+mn-ea"/>
                          <a:cs typeface="+mn-cs"/>
                        </a:rPr>
                        <a:t>Lead</a:t>
                      </a:r>
                      <a:r>
                        <a:rPr lang="en-US" sz="1800" b="1" baseline="0" dirty="0" smtClean="0">
                          <a:solidFill>
                            <a:schemeClr val="tx1"/>
                          </a:solidFill>
                          <a:effectLst/>
                          <a:latin typeface="+mn-lt"/>
                          <a:ea typeface="+mn-ea"/>
                          <a:cs typeface="+mn-cs"/>
                        </a:rPr>
                        <a:t> from here</a:t>
                      </a:r>
                    </a:p>
                    <a:p>
                      <a:pPr marL="0" marR="0" algn="l">
                        <a:lnSpc>
                          <a:spcPct val="115000"/>
                        </a:lnSpc>
                        <a:spcBef>
                          <a:spcPts val="0"/>
                        </a:spcBef>
                        <a:spcAft>
                          <a:spcPts val="1000"/>
                        </a:spcAft>
                      </a:pPr>
                      <a:r>
                        <a:rPr lang="en-US" sz="1800" b="0" baseline="0" dirty="0" smtClean="0">
                          <a:solidFill>
                            <a:schemeClr val="tx1"/>
                          </a:solidFill>
                          <a:effectLst/>
                          <a:latin typeface="+mn-lt"/>
                          <a:ea typeface="+mn-ea"/>
                          <a:cs typeface="+mn-cs"/>
                        </a:rPr>
                        <a:t>   -positioning</a:t>
                      </a:r>
                    </a:p>
                    <a:p>
                      <a:pPr marL="0" marR="0" algn="l">
                        <a:lnSpc>
                          <a:spcPct val="115000"/>
                        </a:lnSpc>
                        <a:spcBef>
                          <a:spcPts val="0"/>
                        </a:spcBef>
                        <a:spcAft>
                          <a:spcPts val="1000"/>
                        </a:spcAft>
                      </a:pPr>
                      <a:r>
                        <a:rPr lang="en-US" sz="1800" b="0" baseline="0" dirty="0" smtClean="0">
                          <a:solidFill>
                            <a:schemeClr val="tx1"/>
                          </a:solidFill>
                          <a:effectLst/>
                          <a:latin typeface="+mn-lt"/>
                          <a:ea typeface="+mn-ea"/>
                          <a:cs typeface="+mn-cs"/>
                        </a:rPr>
                        <a:t>   -preparing</a:t>
                      </a:r>
                    </a:p>
                    <a:p>
                      <a:pPr marL="0" marR="0" algn="l">
                        <a:lnSpc>
                          <a:spcPct val="115000"/>
                        </a:lnSpc>
                        <a:spcBef>
                          <a:spcPts val="0"/>
                        </a:spcBef>
                        <a:spcAft>
                          <a:spcPts val="1000"/>
                        </a:spcAft>
                      </a:pPr>
                      <a:r>
                        <a:rPr lang="en-US" sz="1800" b="0" baseline="0" dirty="0" smtClean="0">
                          <a:solidFill>
                            <a:schemeClr val="tx1"/>
                          </a:solidFill>
                          <a:effectLst/>
                          <a:latin typeface="+mn-lt"/>
                          <a:ea typeface="+mn-ea"/>
                          <a:cs typeface="+mn-cs"/>
                        </a:rPr>
                        <a:t>   -performing</a:t>
                      </a:r>
                      <a:endParaRPr lang="en-US" sz="1800" b="0" dirty="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412078">
                <a:tc>
                  <a:txBody>
                    <a:bodyPr/>
                    <a:lstStyle/>
                    <a:p>
                      <a:pPr marL="0" marR="0">
                        <a:lnSpc>
                          <a:spcPct val="115000"/>
                        </a:lnSpc>
                        <a:spcBef>
                          <a:spcPts val="0"/>
                        </a:spcBef>
                        <a:spcAft>
                          <a:spcPts val="1000"/>
                        </a:spcAft>
                      </a:pPr>
                      <a:r>
                        <a:rPr lang="en-US" sz="1800" b="0" dirty="0">
                          <a:solidFill>
                            <a:schemeClr val="tx1"/>
                          </a:solidFill>
                          <a:effectLst/>
                        </a:rPr>
                        <a:t> </a:t>
                      </a:r>
                    </a:p>
                    <a:p>
                      <a:pPr marL="0" marR="0">
                        <a:lnSpc>
                          <a:spcPct val="115000"/>
                        </a:lnSpc>
                        <a:spcBef>
                          <a:spcPts val="0"/>
                        </a:spcBef>
                        <a:spcAft>
                          <a:spcPts val="1000"/>
                        </a:spcAft>
                      </a:pPr>
                      <a:r>
                        <a:rPr lang="en-US" sz="1800" b="0" dirty="0">
                          <a:solidFill>
                            <a:schemeClr val="tx1"/>
                          </a:solidFill>
                          <a:effectLst/>
                        </a:rPr>
                        <a:t> </a:t>
                      </a:r>
                      <a:r>
                        <a:rPr lang="en-US" sz="1800" b="0" dirty="0" smtClean="0">
                          <a:solidFill>
                            <a:schemeClr val="tx1"/>
                          </a:solidFill>
                          <a:effectLst/>
                        </a:rPr>
                        <a:t>ACTIONS UNEXPECT-ED FROM YOUR POSITION</a:t>
                      </a:r>
                      <a:endParaRPr lang="en-US" sz="1800" b="0" dirty="0">
                        <a:solidFill>
                          <a:schemeClr val="tx1"/>
                        </a:solidFill>
                        <a:effectLst/>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5000"/>
                        </a:lnSpc>
                        <a:spcBef>
                          <a:spcPts val="0"/>
                        </a:spcBef>
                        <a:spcAft>
                          <a:spcPts val="1000"/>
                        </a:spcAft>
                      </a:pPr>
                      <a:r>
                        <a:rPr lang="en-US" sz="1800" b="0" dirty="0">
                          <a:effectLst/>
                        </a:rPr>
                        <a:t>4</a:t>
                      </a:r>
                    </a:p>
                    <a:p>
                      <a:pPr marL="0" marR="0" algn="ctr">
                        <a:lnSpc>
                          <a:spcPct val="115000"/>
                        </a:lnSpc>
                        <a:spcBef>
                          <a:spcPts val="0"/>
                        </a:spcBef>
                        <a:spcAft>
                          <a:spcPts val="1000"/>
                        </a:spcAft>
                      </a:pPr>
                      <a:r>
                        <a:rPr lang="en-US" sz="1800" b="1" baseline="0" dirty="0" smtClean="0">
                          <a:effectLst/>
                        </a:rPr>
                        <a:t>Monitor and affirm talent here</a:t>
                      </a:r>
                      <a:r>
                        <a:rPr lang="en-US" sz="1800" b="0" dirty="0">
                          <a:effectLst/>
                        </a:rPr>
                        <a:t> </a:t>
                      </a:r>
                      <a:endParaRPr lang="en-US" sz="1800" b="0" dirty="0" smtClean="0">
                        <a:effectLst/>
                      </a:endParaRPr>
                    </a:p>
                    <a:p>
                      <a:pPr marL="0" marR="0" algn="l">
                        <a:lnSpc>
                          <a:spcPct val="115000"/>
                        </a:lnSpc>
                        <a:spcBef>
                          <a:spcPts val="0"/>
                        </a:spcBef>
                        <a:spcAft>
                          <a:spcPts val="1000"/>
                        </a:spcAft>
                      </a:pPr>
                      <a:r>
                        <a:rPr lang="en-US" sz="1800" b="0" dirty="0" smtClean="0">
                          <a:effectLst/>
                          <a:latin typeface="+mn-lt"/>
                          <a:ea typeface="Calibri"/>
                          <a:cs typeface="Times New Roman"/>
                        </a:rPr>
                        <a:t>   -identify growth ladders that differ</a:t>
                      </a:r>
                      <a:r>
                        <a:rPr lang="en-US" sz="1800" b="0" baseline="0" dirty="0" smtClean="0">
                          <a:effectLst/>
                          <a:latin typeface="+mn-lt"/>
                          <a:ea typeface="Calibri"/>
                          <a:cs typeface="Times New Roman"/>
                        </a:rPr>
                        <a:t> from the one you climbed</a:t>
                      </a:r>
                      <a:endParaRPr lang="en-US" sz="1800" b="0" dirty="0">
                        <a:effectLst/>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nSpc>
                          <a:spcPct val="115000"/>
                        </a:lnSpc>
                        <a:spcBef>
                          <a:spcPts val="0"/>
                        </a:spcBef>
                        <a:spcAft>
                          <a:spcPts val="1000"/>
                        </a:spcAft>
                      </a:pPr>
                      <a:r>
                        <a:rPr lang="en-US" sz="1800" b="0" dirty="0">
                          <a:effectLst/>
                        </a:rPr>
                        <a:t>3</a:t>
                      </a:r>
                    </a:p>
                    <a:p>
                      <a:pPr marL="0" marR="0" algn="ctr">
                        <a:lnSpc>
                          <a:spcPct val="115000"/>
                        </a:lnSpc>
                        <a:spcBef>
                          <a:spcPts val="0"/>
                        </a:spcBef>
                        <a:spcAft>
                          <a:spcPts val="1000"/>
                        </a:spcAft>
                      </a:pPr>
                      <a:r>
                        <a:rPr lang="en-US" sz="1800" b="0" dirty="0">
                          <a:effectLst/>
                        </a:rPr>
                        <a:t> </a:t>
                      </a:r>
                      <a:r>
                        <a:rPr lang="en-US" sz="1800" b="1" dirty="0" smtClean="0">
                          <a:effectLst/>
                        </a:rPr>
                        <a:t>Mentor talent here</a:t>
                      </a:r>
                    </a:p>
                    <a:p>
                      <a:pPr marL="0" marR="0" algn="l">
                        <a:lnSpc>
                          <a:spcPct val="115000"/>
                        </a:lnSpc>
                        <a:spcBef>
                          <a:spcPts val="0"/>
                        </a:spcBef>
                        <a:spcAft>
                          <a:spcPts val="1000"/>
                        </a:spcAft>
                      </a:pPr>
                      <a:r>
                        <a:rPr lang="en-US" sz="1800" b="0" dirty="0" smtClean="0">
                          <a:effectLst/>
                        </a:rPr>
                        <a:t>   -use</a:t>
                      </a:r>
                      <a:r>
                        <a:rPr lang="en-US" sz="1800" b="0" baseline="0" dirty="0" smtClean="0">
                          <a:effectLst/>
                        </a:rPr>
                        <a:t> your instincts to find </a:t>
                      </a:r>
                      <a:r>
                        <a:rPr lang="en-US" sz="1800" b="0" baseline="0" dirty="0" smtClean="0">
                          <a:effectLst/>
                        </a:rPr>
                        <a:t>and mentor talent </a:t>
                      </a:r>
                      <a:r>
                        <a:rPr lang="en-US" sz="1800" b="0" baseline="0" dirty="0" smtClean="0">
                          <a:effectLst/>
                        </a:rPr>
                        <a:t>here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8" name="Rectangle 1"/>
          <p:cNvSpPr>
            <a:spLocks noChangeArrowheads="1"/>
          </p:cNvSpPr>
          <p:nvPr/>
        </p:nvSpPr>
        <p:spPr bwMode="auto">
          <a:xfrm>
            <a:off x="2082800" y="210185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1170105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Early Career Leadership Development</a:t>
            </a:r>
            <a:endParaRPr lang="en-US" b="1"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80414279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BlackTie">
      <a:maj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200590</TotalTime>
  <Words>1687</Words>
  <Application>Microsoft Office PowerPoint</Application>
  <PresentationFormat>On-screen Show (4:3)</PresentationFormat>
  <Paragraphs>251</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Clarity</vt:lpstr>
      <vt:lpstr>1. Sustaining Ourselves In Leadership   2. Developing Leadership In Early Career Professionals  </vt:lpstr>
      <vt:lpstr>Sustaining Ourselves in Leadership</vt:lpstr>
      <vt:lpstr>Suggestions for sustaining ourselves that came up in the breakout session</vt:lpstr>
      <vt:lpstr>PowerPoint Presentation</vt:lpstr>
      <vt:lpstr>PowerPoint Presentation</vt:lpstr>
      <vt:lpstr>PowerPoint Presentation</vt:lpstr>
      <vt:lpstr>PowerPoint Presentation</vt:lpstr>
      <vt:lpstr>PowerPoint Presentation</vt:lpstr>
      <vt:lpstr>Early Career Leadership Development</vt:lpstr>
      <vt:lpstr>Survey of CEOs, present and past</vt:lpstr>
      <vt:lpstr>A few key findings:</vt:lpstr>
      <vt:lpstr>Initiatives CEOs took early in their careers that influenced their leadership development </vt:lpstr>
      <vt:lpstr>Initiatives CEOs took early in their careers that influenced their leadership development (cont.)</vt:lpstr>
      <vt:lpstr>Initiatives CEOs took early in their careers that influenced their leadership development (cont.)</vt:lpstr>
      <vt:lpstr>Actions initiated by others that resulted in the CEOs’ early career leadership development </vt:lpstr>
      <vt:lpstr>Actions initiated by others that resulted in the CEOs’ early career leadership development (cont.)</vt:lpstr>
      <vt:lpstr>Actions initiated by others that resulted in the CEOs’ early career leadership development (cont.)</vt:lpstr>
      <vt:lpstr>Actions initiated by others that resulted in the CEOs’ early career leadership development (cont.)</vt:lpstr>
      <vt:lpstr>Actions initiated by others that resulted in the CEOs’ early career leadership development (cont.)</vt:lpstr>
      <vt:lpstr>Leadership qualities (unranked) CEOs mentioned as ones they admired early in their careers </vt:lpstr>
      <vt:lpstr>5. Selected quotes from CEOs</vt:lpstr>
      <vt:lpstr>Quotes</vt:lpstr>
      <vt:lpstr>Quotes </vt:lpstr>
      <vt:lpstr>Quotes </vt:lpstr>
      <vt:lpstr>Summary of the ways in which CEOs developed leadership early in their careers </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wrobinson</dc:creator>
  <cp:lastModifiedBy>William Robinson</cp:lastModifiedBy>
  <cp:revision>1333</cp:revision>
  <cp:lastPrinted>2016-10-15T03:57:16Z</cp:lastPrinted>
  <dcterms:created xsi:type="dcterms:W3CDTF">2012-04-09T23:06:45Z</dcterms:created>
  <dcterms:modified xsi:type="dcterms:W3CDTF">2016-12-03T04:59:04Z</dcterms:modified>
</cp:coreProperties>
</file>